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18.xml" ContentType="application/vnd.openxmlformats-officedocument.presentationml.slide+xml"/>
  <Override PartName="/ppt/slides/slide11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33" r:id="rId3"/>
    <p:sldId id="388" r:id="rId4"/>
    <p:sldId id="387" r:id="rId5"/>
    <p:sldId id="377" r:id="rId6"/>
    <p:sldId id="379" r:id="rId7"/>
    <p:sldId id="380" r:id="rId8"/>
    <p:sldId id="381" r:id="rId9"/>
    <p:sldId id="382" r:id="rId10"/>
    <p:sldId id="383" r:id="rId11"/>
    <p:sldId id="384" r:id="rId12"/>
    <p:sldId id="385" r:id="rId13"/>
    <p:sldId id="386" r:id="rId14"/>
    <p:sldId id="378" r:id="rId15"/>
    <p:sldId id="396" r:id="rId16"/>
    <p:sldId id="397" r:id="rId17"/>
    <p:sldId id="398" r:id="rId18"/>
    <p:sldId id="399" r:id="rId19"/>
    <p:sldId id="400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-1084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584C8-262A-494E-B760-46BF8AC8A01F}" type="datetimeFigureOut">
              <a:rPr lang="en-US" smtClean="0"/>
              <a:t>2/2/2025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E90E1-069B-4E32-A6CF-79E2F3AA4F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155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02.02.2025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02.02.2025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02.02.2025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02.02.2025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02.02.2025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02.02.2025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02.02.2025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02.02.2025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02.02.2025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02.02.2025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02.02.2025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02.02.2025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9952" y="1340768"/>
            <a:ext cx="4896544" cy="1143000"/>
          </a:xfrm>
        </p:spPr>
        <p:txBody>
          <a:bodyPr>
            <a:normAutofit fontScale="90000"/>
          </a:bodyPr>
          <a:lstStyle/>
          <a:p>
            <a:r>
              <a:rPr lang="ro-RO" sz="5400" b="1" dirty="0" smtClean="0">
                <a:solidFill>
                  <a:schemeClr val="tx2">
                    <a:lumMod val="75000"/>
                  </a:schemeClr>
                </a:solidFill>
              </a:rPr>
              <a:t>Normalizarea </a:t>
            </a:r>
            <a:r>
              <a:rPr lang="ro-RO" sz="5400" b="1" dirty="0" smtClean="0">
                <a:solidFill>
                  <a:schemeClr val="tx2">
                    <a:lumMod val="75000"/>
                  </a:schemeClr>
                </a:solidFill>
              </a:rPr>
              <a:t>BD</a:t>
            </a:r>
            <a:endParaRPr lang="en-US" sz="5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95936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65496"/>
            <a:ext cx="2039568" cy="20395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55976" y="2852936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 smtClean="0">
                <a:latin typeface="Calibri Light" pitchFamily="34" charset="0"/>
                <a:cs typeface="Calibri Light" pitchFamily="34" charset="0"/>
              </a:rPr>
              <a:t>• </a:t>
            </a:r>
            <a:r>
              <a:rPr lang="vi-VN" sz="2800" dirty="0">
                <a:latin typeface="Calibri Light" pitchFamily="34" charset="0"/>
                <a:cs typeface="Calibri Light" pitchFamily="34" charset="0"/>
              </a:rPr>
              <a:t>Prima Formă Normală </a:t>
            </a:r>
            <a:endParaRPr lang="en-US" sz="2800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3894" y="3486932"/>
            <a:ext cx="4364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Calibri Light" pitchFamily="34" charset="0"/>
                <a:cs typeface="Calibri Light" pitchFamily="34" charset="0"/>
              </a:defRPr>
            </a:lvl1pPr>
          </a:lstStyle>
          <a:p>
            <a:r>
              <a:rPr lang="ro-RO" dirty="0"/>
              <a:t>• </a:t>
            </a:r>
            <a:r>
              <a:rPr lang="vi-VN" dirty="0"/>
              <a:t>A Doua Formă Normală </a:t>
            </a:r>
            <a:endParaRPr lang="it-IT" dirty="0"/>
          </a:p>
        </p:txBody>
      </p:sp>
      <p:sp>
        <p:nvSpPr>
          <p:cNvPr id="8" name="TextBox 7"/>
          <p:cNvSpPr txBox="1"/>
          <p:nvPr/>
        </p:nvSpPr>
        <p:spPr>
          <a:xfrm>
            <a:off x="4384477" y="4101532"/>
            <a:ext cx="4364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Calibri Light" pitchFamily="34" charset="0"/>
                <a:cs typeface="Calibri Light" pitchFamily="34" charset="0"/>
              </a:defRPr>
            </a:lvl1pPr>
          </a:lstStyle>
          <a:p>
            <a:r>
              <a:rPr lang="ro-RO" dirty="0"/>
              <a:t>• </a:t>
            </a:r>
            <a:r>
              <a:rPr lang="vi-VN" dirty="0"/>
              <a:t>A Treia Formă Normală </a:t>
            </a:r>
            <a:endParaRPr lang="it-IT" dirty="0"/>
          </a:p>
        </p:txBody>
      </p:sp>
      <p:sp>
        <p:nvSpPr>
          <p:cNvPr id="9" name="TextBox 8"/>
          <p:cNvSpPr txBox="1"/>
          <p:nvPr/>
        </p:nvSpPr>
        <p:spPr>
          <a:xfrm>
            <a:off x="4383312" y="4725144"/>
            <a:ext cx="4364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Calibri Light" pitchFamily="34" charset="0"/>
                <a:cs typeface="Calibri Light" pitchFamily="34" charset="0"/>
              </a:defRPr>
            </a:lvl1pPr>
          </a:lstStyle>
          <a:p>
            <a:r>
              <a:rPr lang="ro-RO" dirty="0"/>
              <a:t>• </a:t>
            </a:r>
            <a:r>
              <a:rPr lang="vi-VN" dirty="0"/>
              <a:t>A Patra Formă Normală</a:t>
            </a:r>
            <a:endParaRPr lang="it-IT" dirty="0"/>
          </a:p>
        </p:txBody>
      </p:sp>
      <p:sp>
        <p:nvSpPr>
          <p:cNvPr id="10" name="TextBox 9"/>
          <p:cNvSpPr txBox="1"/>
          <p:nvPr/>
        </p:nvSpPr>
        <p:spPr>
          <a:xfrm>
            <a:off x="4383895" y="5339744"/>
            <a:ext cx="4364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Calibri Light" pitchFamily="34" charset="0"/>
                <a:cs typeface="Calibri Light" pitchFamily="34" charset="0"/>
              </a:defRPr>
            </a:lvl1pPr>
          </a:lstStyle>
          <a:p>
            <a:r>
              <a:rPr lang="ro-RO" dirty="0"/>
              <a:t>• </a:t>
            </a:r>
            <a:r>
              <a:rPr lang="vi-VN" dirty="0"/>
              <a:t>A Cincea Formă Normală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6102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/>
      <p:bldP spid="7" grpId="0"/>
      <p:bldP spid="8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JS </a:t>
            </a:r>
            <a:r>
              <a:rPr lang="en-US" sz="2800" dirty="0"/>
              <a:t>=</a:t>
            </a:r>
            <a:r>
              <a:rPr lang="en-US" sz="2800" dirty="0" smtClean="0"/>
              <a:t> </a:t>
            </a:r>
            <a:r>
              <a:rPr lang="vi-VN" sz="2800" dirty="0" smtClean="0"/>
              <a:t>interactivitate </a:t>
            </a:r>
            <a:r>
              <a:rPr lang="vi-VN" sz="2800" dirty="0"/>
              <a:t>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4</a:t>
            </a:r>
            <a:r>
              <a:rPr lang="it-IT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. </a:t>
            </a:r>
            <a:r>
              <a:rPr lang="vi-V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 </a:t>
            </a:r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Patra</a:t>
            </a:r>
            <a:r>
              <a:rPr lang="vi-V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Formă </a:t>
            </a:r>
            <a:r>
              <a:rPr lang="it-IT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Normală (</a:t>
            </a:r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4</a:t>
            </a:r>
            <a:r>
              <a:rPr lang="it-IT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NF)</a:t>
            </a:r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4288" y="1054477"/>
            <a:ext cx="8266184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900" dirty="0">
                <a:latin typeface="Calibri Light" pitchFamily="34" charset="0"/>
                <a:cs typeface="Calibri Light" pitchFamily="34" charset="0"/>
              </a:rPr>
              <a:t>Un tabel este în 4NF dacă este în 3NF și nu are dependențe multivaloare netrivială. O dependență multivaloare apare atunci când un atribut este dependent de o cheie primară în mod independent de un alt atribut.</a:t>
            </a:r>
            <a:endParaRPr lang="en-US" sz="1900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3568" y="4797152"/>
            <a:ext cx="7920880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900" b="1" dirty="0">
                <a:latin typeface="Calibri" pitchFamily="34" charset="0"/>
                <a:cs typeface="Calibri" pitchFamily="34" charset="0"/>
              </a:rPr>
              <a:t>Problema</a:t>
            </a:r>
            <a:r>
              <a:rPr lang="vi-VN" sz="1900" b="1" dirty="0">
                <a:latin typeface="Calibri Light" pitchFamily="34" charset="0"/>
                <a:cs typeface="Calibri Light" pitchFamily="34" charset="0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vi-VN" sz="1900" dirty="0">
                <a:latin typeface="Calibri Light" pitchFamily="34" charset="0"/>
                <a:cs typeface="Calibri Light" pitchFamily="34" charset="0"/>
              </a:rPr>
              <a:t>Tabelul are o dependență multivaloare, unde </a:t>
            </a:r>
            <a:r>
              <a:rPr lang="vi-VN" sz="1900" b="1" dirty="0">
                <a:latin typeface="Calibri Light" pitchFamily="34" charset="0"/>
                <a:cs typeface="Calibri Light" pitchFamily="34" charset="0"/>
              </a:rPr>
              <a:t>MetodaPlataPreferata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 </a:t>
            </a:r>
            <a:r>
              <a:rPr lang="ro-RO" sz="1900" dirty="0" smtClean="0">
                <a:latin typeface="Calibri Light" pitchFamily="34" charset="0"/>
                <a:cs typeface="Calibri Light" pitchFamily="34" charset="0"/>
              </a:rPr>
              <a:t> </a:t>
            </a:r>
            <a:r>
              <a:rPr lang="vi-VN" sz="1900" dirty="0" smtClean="0">
                <a:latin typeface="Calibri Light" pitchFamily="34" charset="0"/>
                <a:cs typeface="Calibri Light" pitchFamily="34" charset="0"/>
              </a:rPr>
              <a:t>și </a:t>
            </a:r>
            <a:r>
              <a:rPr lang="vi-VN" sz="1900" b="1" dirty="0">
                <a:latin typeface="Calibri Light" pitchFamily="34" charset="0"/>
                <a:cs typeface="Calibri Light" pitchFamily="34" charset="0"/>
              </a:rPr>
              <a:t>LimbajPreferat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 </a:t>
            </a:r>
            <a:r>
              <a:rPr lang="ro-RO" sz="1900" dirty="0" smtClean="0">
                <a:latin typeface="Calibri Light" pitchFamily="34" charset="0"/>
                <a:cs typeface="Calibri Light" pitchFamily="34" charset="0"/>
              </a:rPr>
              <a:t> </a:t>
            </a:r>
            <a:r>
              <a:rPr lang="vi-VN" sz="1900" dirty="0" smtClean="0">
                <a:latin typeface="Calibri Light" pitchFamily="34" charset="0"/>
                <a:cs typeface="Calibri Light" pitchFamily="34" charset="0"/>
              </a:rPr>
              <a:t>sunt 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independente. Acest lucru creează redundanță, deoarece un </a:t>
            </a:r>
            <a:r>
              <a:rPr lang="ro-RO" sz="1900" dirty="0" smtClean="0">
                <a:latin typeface="Calibri Light" pitchFamily="34" charset="0"/>
                <a:cs typeface="Calibri Light" pitchFamily="34" charset="0"/>
              </a:rPr>
              <a:t>client </a:t>
            </a:r>
            <a:r>
              <a:rPr lang="vi-VN" sz="1900" dirty="0" smtClean="0">
                <a:latin typeface="Calibri Light" pitchFamily="34" charset="0"/>
                <a:cs typeface="Calibri Light" pitchFamily="34" charset="0"/>
              </a:rPr>
              <a:t>poate 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avea atât mai multe limbaje preferate, cât și mai multe metode de plată, fără ca aceste atribute să fie corelate între ele.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0" t="43895" r="10001" b="28053"/>
          <a:stretch/>
        </p:blipFill>
        <p:spPr bwMode="auto">
          <a:xfrm>
            <a:off x="683568" y="2157984"/>
            <a:ext cx="7920880" cy="2207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085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JS </a:t>
            </a:r>
            <a:r>
              <a:rPr lang="en-US" sz="2800" dirty="0"/>
              <a:t>=</a:t>
            </a:r>
            <a:r>
              <a:rPr lang="en-US" sz="2800" dirty="0" smtClean="0"/>
              <a:t> </a:t>
            </a:r>
            <a:r>
              <a:rPr lang="vi-VN" sz="2800" dirty="0" smtClean="0"/>
              <a:t>interactivitate </a:t>
            </a:r>
            <a:r>
              <a:rPr lang="vi-VN" sz="2800" dirty="0"/>
              <a:t>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4</a:t>
            </a:r>
            <a:r>
              <a:rPr lang="it-IT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. </a:t>
            </a:r>
            <a:r>
              <a:rPr lang="vi-V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 </a:t>
            </a:r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Patra</a:t>
            </a:r>
            <a:r>
              <a:rPr lang="vi-V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Formă </a:t>
            </a:r>
            <a:r>
              <a:rPr lang="it-IT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Normală (</a:t>
            </a:r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4</a:t>
            </a:r>
            <a:r>
              <a:rPr lang="it-IT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NF)</a:t>
            </a:r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4288" y="980728"/>
            <a:ext cx="8410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Calibri Light" pitchFamily="34" charset="0"/>
                <a:cs typeface="Calibri Light" pitchFamily="34" charset="0"/>
              </a:rPr>
              <a:t>După normalizare, </a:t>
            </a:r>
            <a:r>
              <a:rPr lang="ro-RO" dirty="0" smtClean="0">
                <a:latin typeface="Calibri Light" pitchFamily="34" charset="0"/>
                <a:cs typeface="Calibri Light" pitchFamily="34" charset="0"/>
              </a:rPr>
              <a:t>au fost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 creat</a:t>
            </a:r>
            <a:r>
              <a:rPr lang="ro-RO" dirty="0" smtClean="0">
                <a:latin typeface="Calibri Light" pitchFamily="34" charset="0"/>
                <a:cs typeface="Calibri Light" pitchFamily="34" charset="0"/>
              </a:rPr>
              <a:t>e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 </a:t>
            </a:r>
            <a:r>
              <a:rPr lang="vi-VN" dirty="0">
                <a:latin typeface="Calibri Light" pitchFamily="34" charset="0"/>
                <a:cs typeface="Calibri Light" pitchFamily="34" charset="0"/>
              </a:rPr>
              <a:t>două tabele separate pentru limbajele preferate și metodele de plată, eliminând dependențele multivaloare și asigurând conformitatea cu 4NF.</a:t>
            </a:r>
            <a:endParaRPr lang="en-US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6" t="31216" r="75382" b="47137"/>
          <a:stretch/>
        </p:blipFill>
        <p:spPr bwMode="auto">
          <a:xfrm>
            <a:off x="2803461" y="1706010"/>
            <a:ext cx="2992675" cy="1742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" t="26067" r="75197" b="42472"/>
          <a:stretch/>
        </p:blipFill>
        <p:spPr bwMode="auto">
          <a:xfrm>
            <a:off x="672849" y="3467571"/>
            <a:ext cx="2963047" cy="2479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" t="30712" r="75281" b="42022"/>
          <a:stretch/>
        </p:blipFill>
        <p:spPr bwMode="auto">
          <a:xfrm>
            <a:off x="5076056" y="3571704"/>
            <a:ext cx="3113694" cy="2231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31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JS </a:t>
            </a:r>
            <a:r>
              <a:rPr lang="en-US" sz="2800" dirty="0"/>
              <a:t>=</a:t>
            </a:r>
            <a:r>
              <a:rPr lang="en-US" sz="2800" dirty="0" smtClean="0"/>
              <a:t> </a:t>
            </a:r>
            <a:r>
              <a:rPr lang="vi-VN" sz="2800" dirty="0" smtClean="0"/>
              <a:t>interactivitate </a:t>
            </a:r>
            <a:r>
              <a:rPr lang="vi-VN" sz="2800" dirty="0"/>
              <a:t>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5</a:t>
            </a:r>
            <a:r>
              <a:rPr lang="it-IT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. </a:t>
            </a:r>
            <a:r>
              <a:rPr lang="vi-V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 </a:t>
            </a:r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Cincea</a:t>
            </a:r>
            <a:r>
              <a:rPr lang="vi-V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Formă </a:t>
            </a:r>
            <a:r>
              <a:rPr lang="it-IT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Normală (</a:t>
            </a:r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5</a:t>
            </a:r>
            <a:r>
              <a:rPr lang="it-IT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NF)</a:t>
            </a:r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4288" y="1054477"/>
            <a:ext cx="8266184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900" dirty="0">
                <a:latin typeface="Calibri Light" pitchFamily="34" charset="0"/>
                <a:cs typeface="Calibri Light" pitchFamily="34" charset="0"/>
              </a:rPr>
              <a:t>Un tabel este în 5NF dacă este în 4NF și fiecare dependență de join netrivială este </a:t>
            </a:r>
            <a:r>
              <a:rPr lang="ro-RO" sz="1900" dirty="0" smtClean="0">
                <a:latin typeface="Calibri Light" pitchFamily="34" charset="0"/>
                <a:cs typeface="Calibri Light" pitchFamily="34" charset="0"/>
              </a:rPr>
              <a:t>determinată </a:t>
            </a:r>
            <a:r>
              <a:rPr lang="vi-VN" sz="1900" dirty="0" smtClean="0">
                <a:latin typeface="Calibri Light" pitchFamily="34" charset="0"/>
                <a:cs typeface="Calibri Light" pitchFamily="34" charset="0"/>
              </a:rPr>
              <a:t>de 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supercheile tabelului. Aceasta înseamnă că toate relațiile posibile între tabele trebuie să fie reconstituite corect prin join-uri fără pierderi de date.</a:t>
            </a:r>
            <a:endParaRPr lang="en-US" sz="1900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3568" y="5191452"/>
            <a:ext cx="792088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900" b="1" dirty="0">
                <a:latin typeface="Calibri" pitchFamily="34" charset="0"/>
                <a:cs typeface="Calibri" pitchFamily="34" charset="0"/>
              </a:rPr>
              <a:t>Explicația la tabelă</a:t>
            </a:r>
            <a:r>
              <a:rPr lang="vi-VN" sz="1900" b="1" dirty="0" smtClean="0">
                <a:latin typeface="Calibri Light" pitchFamily="34" charset="0"/>
                <a:cs typeface="Calibri Light" pitchFamily="34" charset="0"/>
              </a:rPr>
              <a:t>:</a:t>
            </a:r>
            <a:endParaRPr lang="vi-VN" sz="1900" b="1" dirty="0">
              <a:latin typeface="Calibri Light" pitchFamily="34" charset="0"/>
              <a:cs typeface="Calibri Light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vi-VN" sz="1900" dirty="0" smtClean="0">
                <a:latin typeface="Calibri Light" pitchFamily="34" charset="0"/>
                <a:cs typeface="Calibri Light" pitchFamily="34" charset="0"/>
              </a:rPr>
              <a:t>Clientul 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101:Preferă </a:t>
            </a:r>
            <a:r>
              <a:rPr lang="ro-RO" sz="1900" dirty="0" smtClean="0">
                <a:latin typeface="Calibri Light" pitchFamily="34" charset="0"/>
                <a:cs typeface="Calibri Light" pitchFamily="34" charset="0"/>
              </a:rPr>
              <a:t>orice cameră de </a:t>
            </a:r>
            <a:r>
              <a:rPr lang="vi-VN" sz="1900" dirty="0" smtClean="0">
                <a:latin typeface="Calibri Light" pitchFamily="34" charset="0"/>
                <a:cs typeface="Calibri Light" pitchFamily="34" charset="0"/>
              </a:rPr>
              <a:t>categoria 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001. </a:t>
            </a:r>
            <a:endParaRPr lang="ro-RO" sz="1900" dirty="0" smtClean="0">
              <a:latin typeface="Calibri Light" pitchFamily="34" charset="0"/>
              <a:cs typeface="Calibri Light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vi-VN" sz="1900" dirty="0" smtClean="0">
                <a:latin typeface="Calibri Light" pitchFamily="34" charset="0"/>
                <a:cs typeface="Calibri Light" pitchFamily="34" charset="0"/>
              </a:rPr>
              <a:t>Clientul 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102:Preferă doar camera 203, care face parte din categoria 002</a:t>
            </a:r>
            <a:r>
              <a:rPr lang="vi-VN" sz="1900" dirty="0" smtClean="0">
                <a:latin typeface="Calibri Light" pitchFamily="34" charset="0"/>
                <a:cs typeface="Calibri Light" pitchFamily="34" charset="0"/>
              </a:rPr>
              <a:t>.</a:t>
            </a:r>
            <a:endParaRPr lang="ro-RO" sz="1900" dirty="0" smtClean="0">
              <a:latin typeface="Calibri Light" pitchFamily="34" charset="0"/>
              <a:cs typeface="Calibri Light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vi-VN" sz="1900" dirty="0" smtClean="0">
                <a:latin typeface="Calibri Light" pitchFamily="34" charset="0"/>
                <a:cs typeface="Calibri Light" pitchFamily="34" charset="0"/>
              </a:rPr>
              <a:t>Clientul 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103:Preferă camerele de pe etajul 3: 301 și 302</a:t>
            </a:r>
            <a:r>
              <a:rPr lang="vi-VN" sz="1900" dirty="0" smtClean="0">
                <a:latin typeface="Calibri Light" pitchFamily="34" charset="0"/>
                <a:cs typeface="Calibri Light" pitchFamily="34" charset="0"/>
              </a:rPr>
              <a:t>.</a:t>
            </a:r>
            <a:endParaRPr lang="vi-VN" sz="1900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6" t="32314" r="67970" b="37254"/>
          <a:stretch/>
        </p:blipFill>
        <p:spPr bwMode="auto">
          <a:xfrm>
            <a:off x="1910302" y="2102062"/>
            <a:ext cx="5037962" cy="3044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0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JS </a:t>
            </a:r>
            <a:r>
              <a:rPr lang="en-US" sz="2800" dirty="0"/>
              <a:t>=</a:t>
            </a:r>
            <a:r>
              <a:rPr lang="en-US" sz="2800" dirty="0" smtClean="0"/>
              <a:t> </a:t>
            </a:r>
            <a:r>
              <a:rPr lang="vi-VN" sz="2800" dirty="0" smtClean="0"/>
              <a:t>interactivitate </a:t>
            </a:r>
            <a:r>
              <a:rPr lang="vi-VN" sz="2800" dirty="0"/>
              <a:t>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5</a:t>
            </a:r>
            <a:r>
              <a:rPr lang="it-IT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. </a:t>
            </a:r>
            <a:r>
              <a:rPr lang="vi-V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 </a:t>
            </a:r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Cincea</a:t>
            </a:r>
            <a:r>
              <a:rPr lang="vi-V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vi-V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Formă </a:t>
            </a:r>
            <a:r>
              <a:rPr lang="it-IT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Normală (</a:t>
            </a:r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5</a:t>
            </a:r>
            <a:r>
              <a:rPr lang="it-IT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NF)</a:t>
            </a:r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4287" y="1054477"/>
            <a:ext cx="82580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Calibri Light" pitchFamily="34" charset="0"/>
                <a:cs typeface="Calibri Light" pitchFamily="34" charset="0"/>
              </a:rPr>
              <a:t>Prin descompunerea tabelului inițial în trei tabele separate, am eliminat redundanțele și am păstrat relațiile independente dintre ClientID, CameraID și CategorieID. Aceste relații pot fi acum reconstituite corect folosind join-uri, respectând cerințele formei normale 5NF.</a:t>
            </a:r>
            <a:endParaRPr lang="en-US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" t="33441" r="68203" b="33280"/>
          <a:stretch/>
        </p:blipFill>
        <p:spPr bwMode="auto">
          <a:xfrm>
            <a:off x="1115616" y="1988840"/>
            <a:ext cx="3590862" cy="2395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" t="26217" r="68119" b="41423"/>
          <a:stretch/>
        </p:blipFill>
        <p:spPr bwMode="auto">
          <a:xfrm>
            <a:off x="4825305" y="2051569"/>
            <a:ext cx="3923159" cy="2529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" t="31311" r="68119" b="39475"/>
          <a:stretch/>
        </p:blipFill>
        <p:spPr bwMode="auto">
          <a:xfrm>
            <a:off x="971600" y="4384236"/>
            <a:ext cx="3894833" cy="2267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252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JS </a:t>
            </a:r>
            <a:r>
              <a:rPr lang="en-US" sz="2800" dirty="0"/>
              <a:t>=</a:t>
            </a:r>
            <a:r>
              <a:rPr lang="en-US" sz="2800" dirty="0" smtClean="0"/>
              <a:t> </a:t>
            </a:r>
            <a:r>
              <a:rPr lang="vi-VN" sz="2800" dirty="0" smtClean="0"/>
              <a:t>interactivitate </a:t>
            </a:r>
            <a:r>
              <a:rPr lang="vi-VN" sz="2800" dirty="0"/>
              <a:t>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Denormalizarea BD: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9552" y="908720"/>
            <a:ext cx="80648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Den</a:t>
            </a:r>
            <a:r>
              <a:rPr lang="vi-VN" b="1" dirty="0" smtClean="0">
                <a:latin typeface="Calibri" pitchFamily="34" charset="0"/>
                <a:cs typeface="Calibri" pitchFamily="34" charset="0"/>
              </a:rPr>
              <a:t>ormalizarea</a:t>
            </a:r>
            <a:r>
              <a:rPr lang="vi-VN" dirty="0">
                <a:latin typeface="Calibri Light" pitchFamily="34" charset="0"/>
                <a:cs typeface="Calibri Light" pitchFamily="34" charset="0"/>
              </a:rPr>
              <a:t> este procesul invers normalizării, în care datele sunt intenționat combinate 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într-un </a:t>
            </a:r>
            <a:r>
              <a:rPr lang="vi-VN" dirty="0">
                <a:latin typeface="Calibri Light" pitchFamily="34" charset="0"/>
                <a:cs typeface="Calibri Light" pitchFamily="34" charset="0"/>
              </a:rPr>
              <a:t>singur tabel pentru a îmbunătăți performanța interogărilor, chiar dacă acest lucru duce la 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redundanță</a:t>
            </a:r>
            <a:r>
              <a:rPr lang="en-US" dirty="0" smtClean="0">
                <a:latin typeface="Calibri Light" pitchFamily="34" charset="0"/>
                <a:cs typeface="Calibri Light" pitchFamily="34" charset="0"/>
              </a:rPr>
              <a:t>.</a:t>
            </a:r>
            <a:endParaRPr lang="ro-RO" dirty="0" smtClean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1" t="24120" r="74635" b="54831"/>
          <a:stretch/>
        </p:blipFill>
        <p:spPr bwMode="auto">
          <a:xfrm>
            <a:off x="567263" y="1772816"/>
            <a:ext cx="3284657" cy="2024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1" t="45169" r="74635" b="33782"/>
          <a:stretch/>
        </p:blipFill>
        <p:spPr bwMode="auto">
          <a:xfrm>
            <a:off x="4355976" y="1952994"/>
            <a:ext cx="3096344" cy="1908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0" t="35056" r="65084" b="44270"/>
          <a:stretch/>
        </p:blipFill>
        <p:spPr bwMode="auto">
          <a:xfrm>
            <a:off x="539552" y="3933056"/>
            <a:ext cx="4752528" cy="192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508104" y="4149080"/>
            <a:ext cx="33843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noProof="1" smtClean="0">
                <a:latin typeface="Calibri Light" pitchFamily="34" charset="0"/>
                <a:cs typeface="Calibri Light" pitchFamily="34" charset="0"/>
              </a:rPr>
              <a:t>Prin</a:t>
            </a:r>
            <a:r>
              <a:rPr lang="en-US" dirty="0" smtClean="0">
                <a:latin typeface="Calibri Light" pitchFamily="34" charset="0"/>
                <a:cs typeface="Calibri Light" pitchFamily="34" charset="0"/>
              </a:rPr>
              <a:t> </a:t>
            </a:r>
            <a:r>
              <a:rPr lang="en-US" dirty="0">
                <a:latin typeface="Calibri Light" pitchFamily="34" charset="0"/>
                <a:cs typeface="Calibri Light" pitchFamily="34" charset="0"/>
              </a:rPr>
              <a:t>denormalizare, am combinat toate informațiile într-un singur tabel, astfel încât nu mai este nevoie de un JOIN între tabele pentru a obține datele despre cursurile urmate de studenți.</a:t>
            </a:r>
          </a:p>
        </p:txBody>
      </p:sp>
      <p:sp>
        <p:nvSpPr>
          <p:cNvPr id="4" name="Rectangle 3"/>
          <p:cNvSpPr/>
          <p:nvPr/>
        </p:nvSpPr>
        <p:spPr>
          <a:xfrm>
            <a:off x="567264" y="6021288"/>
            <a:ext cx="8181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Calibri Light" pitchFamily="34" charset="0"/>
                <a:cs typeface="Calibri Light" pitchFamily="34" charset="0"/>
              </a:rPr>
              <a:t>Interogările sunt mai rapide pentru citire, deoarece informațiile sunt deja combinate într-un singur tabel</a:t>
            </a:r>
            <a:r>
              <a:rPr lang="en-US" dirty="0">
                <a:latin typeface="Calibri Light" pitchFamily="34" charset="0"/>
                <a:cs typeface="Calibri Light" pitchFamily="34" charset="0"/>
              </a:rPr>
              <a:t>, </a:t>
            </a:r>
            <a:r>
              <a:rPr lang="ro-RO" dirty="0">
                <a:latin typeface="Calibri Light" pitchFamily="34" charset="0"/>
                <a:cs typeface="Calibri Light" pitchFamily="34" charset="0"/>
              </a:rPr>
              <a:t>în schimb d</a:t>
            </a:r>
            <a:r>
              <a:rPr lang="it-IT" dirty="0">
                <a:latin typeface="Calibri Light" pitchFamily="34" charset="0"/>
                <a:cs typeface="Calibri Light" pitchFamily="34" charset="0"/>
              </a:rPr>
              <a:t>atele sunt duplicate, </a:t>
            </a:r>
            <a:r>
              <a:rPr lang="ro-RO" dirty="0">
                <a:latin typeface="Calibri Light" pitchFamily="34" charset="0"/>
                <a:cs typeface="Calibri Light" pitchFamily="34" charset="0"/>
              </a:rPr>
              <a:t>ducând la </a:t>
            </a:r>
            <a:r>
              <a:rPr lang="ro-RO" dirty="0" smtClean="0">
                <a:latin typeface="Calibri Light" pitchFamily="34" charset="0"/>
                <a:cs typeface="Calibri Light" pitchFamily="34" charset="0"/>
              </a:rPr>
              <a:t>redundanță</a:t>
            </a:r>
            <a:r>
              <a:rPr lang="ro-RO" dirty="0">
                <a:latin typeface="Calibri Light" pitchFamily="34" charset="0"/>
                <a:cs typeface="Calibri Light" pitchFamily="34" charset="0"/>
              </a:rPr>
              <a:t>.</a:t>
            </a:r>
            <a:endParaRPr lang="en-US" dirty="0">
              <a:latin typeface="Calibri Light" pitchFamily="34" charset="0"/>
              <a:cs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79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9552" y="5158933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7338"/>
            <a:r>
              <a:rPr lang="vi-VN" dirty="0">
                <a:latin typeface="Calibri Light" pitchFamily="34" charset="0"/>
                <a:cs typeface="Calibri Light" pitchFamily="34" charset="0"/>
              </a:rPr>
              <a:t>1.	Analizează 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tabelul</a:t>
            </a:r>
            <a:r>
              <a:rPr lang="ro-RO" dirty="0" smtClean="0">
                <a:latin typeface="Calibri Light" pitchFamily="34" charset="0"/>
                <a:cs typeface="Calibri Light" pitchFamily="34" charset="0"/>
              </a:rPr>
              <a:t>, r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estructurează</a:t>
            </a:r>
            <a:r>
              <a:rPr lang="ro-RO" dirty="0" smtClean="0">
                <a:latin typeface="Calibri Light" pitchFamily="34" charset="0"/>
                <a:cs typeface="Calibri Light" pitchFamily="34" charset="0"/>
              </a:rPr>
              <a:t>-l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 </a:t>
            </a:r>
            <a:r>
              <a:rPr lang="vi-VN" dirty="0">
                <a:latin typeface="Calibri Light" pitchFamily="34" charset="0"/>
                <a:cs typeface="Calibri Light" pitchFamily="34" charset="0"/>
              </a:rPr>
              <a:t>astfel încât 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tabelul </a:t>
            </a:r>
            <a:r>
              <a:rPr lang="ro-RO" dirty="0" smtClean="0">
                <a:latin typeface="Calibri Light" pitchFamily="34" charset="0"/>
                <a:cs typeface="Calibri Light" pitchFamily="34" charset="0"/>
              </a:rPr>
              <a:t>să 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respect</a:t>
            </a:r>
            <a:r>
              <a:rPr lang="ro-RO" dirty="0" smtClean="0">
                <a:latin typeface="Calibri Light" pitchFamily="34" charset="0"/>
                <a:cs typeface="Calibri Light" pitchFamily="34" charset="0"/>
              </a:rPr>
              <a:t>e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 </a:t>
            </a:r>
            <a:r>
              <a:rPr lang="vi-VN" dirty="0">
                <a:latin typeface="Calibri Light" pitchFamily="34" charset="0"/>
                <a:cs typeface="Calibri Light" pitchFamily="34" charset="0"/>
              </a:rPr>
              <a:t>prima formă normală (1NF).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15581" r="59025" b="50000"/>
          <a:stretch/>
        </p:blipFill>
        <p:spPr bwMode="auto">
          <a:xfrm>
            <a:off x="1441005" y="1080556"/>
            <a:ext cx="6301335" cy="3572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534982"/>
            <a:ext cx="8568952" cy="504055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                       </a:t>
            </a:r>
            <a:r>
              <a:rPr lang="ro-RO" sz="3200" dirty="0" smtClean="0"/>
              <a:t>          </a:t>
            </a:r>
            <a:r>
              <a:rPr lang="en-US" sz="3200" dirty="0" smtClean="0"/>
              <a:t> </a:t>
            </a:r>
            <a:r>
              <a:rPr lang="ro-RO" sz="3200" dirty="0" smtClean="0"/>
              <a:t>  </a:t>
            </a:r>
            <a:r>
              <a:rPr lang="en-US" sz="3200" noProof="1" smtClean="0"/>
              <a:t>Sarcin</a:t>
            </a:r>
            <a:r>
              <a:rPr lang="ro-RO" sz="3200" noProof="1" smtClean="0"/>
              <a:t>ă </a:t>
            </a:r>
            <a:r>
              <a:rPr lang="ro-RO" sz="3200" noProof="1" smtClean="0"/>
              <a:t>1</a:t>
            </a:r>
            <a:r>
              <a:rPr lang="en-US" sz="1800" dirty="0" smtClean="0"/>
              <a:t>: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vi-VN" sz="18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37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t="15132" r="48090" b="46067"/>
          <a:stretch/>
        </p:blipFill>
        <p:spPr bwMode="auto">
          <a:xfrm>
            <a:off x="544530" y="823277"/>
            <a:ext cx="7699878" cy="3757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9552" y="5158933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7338"/>
            <a:r>
              <a:rPr lang="vi-VN" dirty="0">
                <a:latin typeface="Calibri Light" pitchFamily="34" charset="0"/>
                <a:cs typeface="Calibri Light" pitchFamily="34" charset="0"/>
              </a:rPr>
              <a:t>1.	Analizează 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tabelul</a:t>
            </a:r>
            <a:r>
              <a:rPr lang="ro-RO" dirty="0" smtClean="0">
                <a:latin typeface="Calibri Light" pitchFamily="34" charset="0"/>
                <a:cs typeface="Calibri Light" pitchFamily="34" charset="0"/>
              </a:rPr>
              <a:t>, r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estructurează</a:t>
            </a:r>
            <a:r>
              <a:rPr lang="ro-RO" dirty="0" smtClean="0">
                <a:latin typeface="Calibri Light" pitchFamily="34" charset="0"/>
                <a:cs typeface="Calibri Light" pitchFamily="34" charset="0"/>
              </a:rPr>
              <a:t>-l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 </a:t>
            </a:r>
            <a:r>
              <a:rPr lang="vi-VN" dirty="0">
                <a:latin typeface="Calibri Light" pitchFamily="34" charset="0"/>
                <a:cs typeface="Calibri Light" pitchFamily="34" charset="0"/>
              </a:rPr>
              <a:t>astfel încât 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tabelul </a:t>
            </a:r>
            <a:r>
              <a:rPr lang="ro-RO" dirty="0" smtClean="0">
                <a:latin typeface="Calibri Light" pitchFamily="34" charset="0"/>
                <a:cs typeface="Calibri Light" pitchFamily="34" charset="0"/>
              </a:rPr>
              <a:t>să 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respect</a:t>
            </a:r>
            <a:r>
              <a:rPr lang="ro-RO" dirty="0" smtClean="0">
                <a:latin typeface="Calibri Light" pitchFamily="34" charset="0"/>
                <a:cs typeface="Calibri Light" pitchFamily="34" charset="0"/>
              </a:rPr>
              <a:t>e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 </a:t>
            </a:r>
            <a:r>
              <a:rPr lang="ro-RO" dirty="0" smtClean="0">
                <a:latin typeface="Calibri Light" pitchFamily="34" charset="0"/>
                <a:cs typeface="Calibri Light" pitchFamily="34" charset="0"/>
              </a:rPr>
              <a:t>a doua 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formă </a:t>
            </a:r>
            <a:r>
              <a:rPr lang="vi-VN" dirty="0">
                <a:latin typeface="Calibri Light" pitchFamily="34" charset="0"/>
                <a:cs typeface="Calibri Light" pitchFamily="34" charset="0"/>
              </a:rPr>
              <a:t>normală 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(</a:t>
            </a:r>
            <a:r>
              <a:rPr lang="ro-RO" dirty="0" smtClean="0">
                <a:latin typeface="Calibri Light" pitchFamily="34" charset="0"/>
                <a:cs typeface="Calibri Light" pitchFamily="34" charset="0"/>
              </a:rPr>
              <a:t>2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NF</a:t>
            </a:r>
            <a:r>
              <a:rPr lang="vi-VN" dirty="0">
                <a:latin typeface="Calibri Light" pitchFamily="34" charset="0"/>
                <a:cs typeface="Calibri Light" pitchFamily="34" charset="0"/>
              </a:rPr>
              <a:t>).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534982"/>
            <a:ext cx="8568952" cy="504055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                       </a:t>
            </a:r>
            <a:r>
              <a:rPr lang="ro-RO" sz="3200" dirty="0" smtClean="0"/>
              <a:t>          </a:t>
            </a:r>
            <a:r>
              <a:rPr lang="en-US" sz="3200" dirty="0" smtClean="0"/>
              <a:t> </a:t>
            </a:r>
            <a:r>
              <a:rPr lang="ro-RO" sz="3200" dirty="0" smtClean="0"/>
              <a:t>  </a:t>
            </a:r>
            <a:r>
              <a:rPr lang="en-US" sz="3200" noProof="1" smtClean="0"/>
              <a:t>Sarcin</a:t>
            </a:r>
            <a:r>
              <a:rPr lang="ro-RO" sz="3200" noProof="1" smtClean="0"/>
              <a:t>ă </a:t>
            </a:r>
            <a:r>
              <a:rPr lang="ro-RO" sz="3200" noProof="1" smtClean="0"/>
              <a:t>2</a:t>
            </a:r>
            <a:r>
              <a:rPr lang="en-US" sz="1800" dirty="0" smtClean="0"/>
              <a:t>: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vi-VN" sz="18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5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3" t="15580" r="49522" b="55356"/>
          <a:stretch/>
        </p:blipFill>
        <p:spPr bwMode="auto">
          <a:xfrm>
            <a:off x="688489" y="1142245"/>
            <a:ext cx="7987966" cy="3009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95536" y="534982"/>
            <a:ext cx="8568952" cy="504055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                       </a:t>
            </a:r>
            <a:r>
              <a:rPr lang="ro-RO" sz="3200" dirty="0" smtClean="0"/>
              <a:t>          </a:t>
            </a:r>
            <a:r>
              <a:rPr lang="en-US" sz="3200" dirty="0" smtClean="0"/>
              <a:t> </a:t>
            </a:r>
            <a:r>
              <a:rPr lang="ro-RO" sz="3200" dirty="0" smtClean="0"/>
              <a:t>  </a:t>
            </a:r>
            <a:r>
              <a:rPr lang="en-US" sz="3200" noProof="1" smtClean="0"/>
              <a:t>Sarcin</a:t>
            </a:r>
            <a:r>
              <a:rPr lang="ro-RO" sz="3200" noProof="1" smtClean="0"/>
              <a:t>ă </a:t>
            </a:r>
            <a:r>
              <a:rPr lang="ro-RO" sz="3200" noProof="1" smtClean="0"/>
              <a:t>3</a:t>
            </a:r>
            <a:r>
              <a:rPr lang="en-US" sz="1800" dirty="0" smtClean="0"/>
              <a:t>: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vi-VN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1559" y="4653136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7338"/>
            <a:r>
              <a:rPr lang="vi-VN" dirty="0">
                <a:latin typeface="Calibri Light" pitchFamily="34" charset="0"/>
                <a:cs typeface="Calibri Light" pitchFamily="34" charset="0"/>
              </a:rPr>
              <a:t>1.	Analizează 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tabelul</a:t>
            </a:r>
            <a:r>
              <a:rPr lang="ro-RO" dirty="0" smtClean="0">
                <a:latin typeface="Calibri Light" pitchFamily="34" charset="0"/>
                <a:cs typeface="Calibri Light" pitchFamily="34" charset="0"/>
              </a:rPr>
              <a:t>, r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estructurează</a:t>
            </a:r>
            <a:r>
              <a:rPr lang="ro-RO" dirty="0" smtClean="0">
                <a:latin typeface="Calibri Light" pitchFamily="34" charset="0"/>
                <a:cs typeface="Calibri Light" pitchFamily="34" charset="0"/>
              </a:rPr>
              <a:t>-l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 </a:t>
            </a:r>
            <a:r>
              <a:rPr lang="vi-VN" dirty="0">
                <a:latin typeface="Calibri Light" pitchFamily="34" charset="0"/>
                <a:cs typeface="Calibri Light" pitchFamily="34" charset="0"/>
              </a:rPr>
              <a:t>astfel încât 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tabelul </a:t>
            </a:r>
            <a:r>
              <a:rPr lang="ro-RO" dirty="0" smtClean="0">
                <a:latin typeface="Calibri Light" pitchFamily="34" charset="0"/>
                <a:cs typeface="Calibri Light" pitchFamily="34" charset="0"/>
              </a:rPr>
              <a:t>să 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respect</a:t>
            </a:r>
            <a:r>
              <a:rPr lang="ro-RO" dirty="0" smtClean="0">
                <a:latin typeface="Calibri Light" pitchFamily="34" charset="0"/>
                <a:cs typeface="Calibri Light" pitchFamily="34" charset="0"/>
              </a:rPr>
              <a:t>e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 </a:t>
            </a:r>
            <a:r>
              <a:rPr lang="ro-RO" dirty="0" smtClean="0">
                <a:latin typeface="Calibri Light" pitchFamily="34" charset="0"/>
                <a:cs typeface="Calibri Light" pitchFamily="34" charset="0"/>
              </a:rPr>
              <a:t>a </a:t>
            </a:r>
            <a:r>
              <a:rPr lang="en-US" dirty="0" smtClean="0">
                <a:latin typeface="Calibri Light" pitchFamily="34" charset="0"/>
                <a:cs typeface="Calibri Light" pitchFamily="34" charset="0"/>
              </a:rPr>
              <a:t>treia 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formă </a:t>
            </a:r>
            <a:r>
              <a:rPr lang="vi-VN" dirty="0">
                <a:latin typeface="Calibri Light" pitchFamily="34" charset="0"/>
                <a:cs typeface="Calibri Light" pitchFamily="34" charset="0"/>
              </a:rPr>
              <a:t>normală 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(</a:t>
            </a:r>
            <a:r>
              <a:rPr lang="en-US" dirty="0" smtClean="0">
                <a:latin typeface="Calibri Light" pitchFamily="34" charset="0"/>
                <a:cs typeface="Calibri Light" pitchFamily="34" charset="0"/>
              </a:rPr>
              <a:t>3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NF</a:t>
            </a:r>
            <a:r>
              <a:rPr lang="vi-VN" dirty="0">
                <a:latin typeface="Calibri Light" pitchFamily="34" charset="0"/>
                <a:cs typeface="Calibri Light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4115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9" t="15581" r="43962" b="56105"/>
          <a:stretch/>
        </p:blipFill>
        <p:spPr bwMode="auto">
          <a:xfrm>
            <a:off x="612894" y="1268760"/>
            <a:ext cx="7774196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95536" y="534982"/>
            <a:ext cx="8568952" cy="504055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                       </a:t>
            </a:r>
            <a:r>
              <a:rPr lang="ro-RO" sz="3200" dirty="0" smtClean="0"/>
              <a:t>          </a:t>
            </a:r>
            <a:r>
              <a:rPr lang="en-US" sz="3200" dirty="0" smtClean="0"/>
              <a:t> </a:t>
            </a:r>
            <a:r>
              <a:rPr lang="ro-RO" sz="3200" dirty="0" smtClean="0"/>
              <a:t>  </a:t>
            </a:r>
            <a:r>
              <a:rPr lang="en-US" sz="3200" noProof="1" smtClean="0"/>
              <a:t>Sarcin</a:t>
            </a:r>
            <a:r>
              <a:rPr lang="ro-RO" sz="3200" noProof="1" smtClean="0"/>
              <a:t>ă </a:t>
            </a:r>
            <a:r>
              <a:rPr lang="ro-RO" sz="3200" noProof="1" smtClean="0"/>
              <a:t>4</a:t>
            </a:r>
            <a:r>
              <a:rPr lang="en-US" sz="1800" dirty="0" smtClean="0"/>
              <a:t>: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vi-VN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1559" y="5014917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7338"/>
            <a:r>
              <a:rPr lang="vi-VN" dirty="0">
                <a:latin typeface="Calibri Light" pitchFamily="34" charset="0"/>
                <a:cs typeface="Calibri Light" pitchFamily="34" charset="0"/>
              </a:rPr>
              <a:t>1.	Analizează 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tabelul</a:t>
            </a:r>
            <a:r>
              <a:rPr lang="ro-RO" dirty="0" smtClean="0">
                <a:latin typeface="Calibri Light" pitchFamily="34" charset="0"/>
                <a:cs typeface="Calibri Light" pitchFamily="34" charset="0"/>
              </a:rPr>
              <a:t>, r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estructurează</a:t>
            </a:r>
            <a:r>
              <a:rPr lang="ro-RO" dirty="0" smtClean="0">
                <a:latin typeface="Calibri Light" pitchFamily="34" charset="0"/>
                <a:cs typeface="Calibri Light" pitchFamily="34" charset="0"/>
              </a:rPr>
              <a:t>-l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 </a:t>
            </a:r>
            <a:r>
              <a:rPr lang="vi-VN" dirty="0">
                <a:latin typeface="Calibri Light" pitchFamily="34" charset="0"/>
                <a:cs typeface="Calibri Light" pitchFamily="34" charset="0"/>
              </a:rPr>
              <a:t>astfel încât 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tabelul </a:t>
            </a:r>
            <a:r>
              <a:rPr lang="ro-RO" dirty="0" smtClean="0">
                <a:latin typeface="Calibri Light" pitchFamily="34" charset="0"/>
                <a:cs typeface="Calibri Light" pitchFamily="34" charset="0"/>
              </a:rPr>
              <a:t>să 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respect</a:t>
            </a:r>
            <a:r>
              <a:rPr lang="ro-RO" dirty="0" smtClean="0">
                <a:latin typeface="Calibri Light" pitchFamily="34" charset="0"/>
                <a:cs typeface="Calibri Light" pitchFamily="34" charset="0"/>
              </a:rPr>
              <a:t>e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 </a:t>
            </a:r>
            <a:r>
              <a:rPr lang="ro-RO" dirty="0" smtClean="0">
                <a:latin typeface="Calibri Light" pitchFamily="34" charset="0"/>
                <a:cs typeface="Calibri Light" pitchFamily="34" charset="0"/>
              </a:rPr>
              <a:t>a </a:t>
            </a:r>
            <a:r>
              <a:rPr lang="en-US" dirty="0" smtClean="0">
                <a:latin typeface="Calibri Light" pitchFamily="34" charset="0"/>
                <a:cs typeface="Calibri Light" pitchFamily="34" charset="0"/>
              </a:rPr>
              <a:t>patra 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formă </a:t>
            </a:r>
            <a:r>
              <a:rPr lang="vi-VN" dirty="0">
                <a:latin typeface="Calibri Light" pitchFamily="34" charset="0"/>
                <a:cs typeface="Calibri Light" pitchFamily="34" charset="0"/>
              </a:rPr>
              <a:t>normală 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(</a:t>
            </a:r>
            <a:r>
              <a:rPr lang="en-US" dirty="0" smtClean="0">
                <a:latin typeface="Calibri Light" pitchFamily="34" charset="0"/>
                <a:cs typeface="Calibri Light" pitchFamily="34" charset="0"/>
              </a:rPr>
              <a:t>4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NF</a:t>
            </a:r>
            <a:r>
              <a:rPr lang="vi-VN" dirty="0">
                <a:latin typeface="Calibri Light" pitchFamily="34" charset="0"/>
                <a:cs typeface="Calibri Light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21509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3602047"/>
            <a:ext cx="792088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Calibri Light" pitchFamily="34" charset="0"/>
                <a:cs typeface="Calibri Light" pitchFamily="34" charset="0"/>
              </a:rPr>
              <a:t>Se oferă o tabelă denumită </a:t>
            </a: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cs typeface="Calibri Light" pitchFamily="34" charset="0"/>
              </a:rPr>
              <a:t>PassengerPreference</a:t>
            </a:r>
            <a:r>
              <a:rPr lang="vi-VN" dirty="0">
                <a:latin typeface="Calibri Light" pitchFamily="34" charset="0"/>
                <a:cs typeface="Calibri Light" pitchFamily="34" charset="0"/>
              </a:rPr>
              <a:t>, aflată în a patra formă normală (4NF), care conține informații despre pasageri, rute de zbor și clase de zbor. În această tabelă se respectă următoarele condiții: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vi-VN" dirty="0">
                <a:latin typeface="Calibri Light" pitchFamily="34" charset="0"/>
                <a:cs typeface="Calibri Light" pitchFamily="34" charset="0"/>
              </a:rPr>
              <a:t>Un pasager, </a:t>
            </a: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cs typeface="Calibri Light" pitchFamily="34" charset="0"/>
              </a:rPr>
              <a:t>precum John Doe</a:t>
            </a:r>
            <a:r>
              <a:rPr lang="vi-VN" dirty="0">
                <a:latin typeface="Calibri Light" pitchFamily="34" charset="0"/>
                <a:cs typeface="Calibri Light" pitchFamily="34" charset="0"/>
              </a:rPr>
              <a:t>, preferă o singură 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rută</a:t>
            </a:r>
            <a:r>
              <a:rPr lang="en-US" dirty="0" smtClean="0">
                <a:latin typeface="Calibri Light" pitchFamily="34" charset="0"/>
                <a:cs typeface="Calibri Light" pitchFamily="34" charset="0"/>
              </a:rPr>
              <a:t> – Minsk-Frankfurt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, </a:t>
            </a:r>
            <a:r>
              <a:rPr lang="ro-RO" dirty="0" smtClean="0">
                <a:latin typeface="Calibri Light" pitchFamily="34" charset="0"/>
                <a:cs typeface="Calibri Light" pitchFamily="34" charset="0"/>
              </a:rPr>
              <a:t>și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 </a:t>
            </a:r>
            <a:r>
              <a:rPr lang="vi-VN" dirty="0">
                <a:latin typeface="Calibri Light" pitchFamily="34" charset="0"/>
                <a:cs typeface="Calibri Light" pitchFamily="34" charset="0"/>
              </a:rPr>
              <a:t>poate călători atât la Economy, cât și la Business Class.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vi-VN" dirty="0">
                <a:latin typeface="Calibri Light" pitchFamily="34" charset="0"/>
                <a:cs typeface="Calibri Light" pitchFamily="34" charset="0"/>
              </a:rPr>
              <a:t>Un alt pasager, precum </a:t>
            </a: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cs typeface="Calibri Light" pitchFamily="34" charset="0"/>
              </a:rPr>
              <a:t>Maria Ionescu</a:t>
            </a:r>
            <a:r>
              <a:rPr lang="vi-VN" dirty="0">
                <a:latin typeface="Calibri Light" pitchFamily="34" charset="0"/>
                <a:cs typeface="Calibri Light" pitchFamily="34" charset="0"/>
              </a:rPr>
              <a:t>, preferă doar Economy Class, indiferent de ruta pe care o alege.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vi-VN" dirty="0">
                <a:latin typeface="Calibri Light" pitchFamily="34" charset="0"/>
                <a:cs typeface="Calibri Light" pitchFamily="34" charset="0"/>
              </a:rPr>
              <a:t>Fiecare rută poate avea una sau mai multe clase de zbor (de exemplu, ruta </a:t>
            </a: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cs typeface="Calibri Light" pitchFamily="34" charset="0"/>
              </a:rPr>
              <a:t>Minsk-Frankfurt</a:t>
            </a:r>
            <a:r>
              <a:rPr lang="vi-VN" dirty="0">
                <a:latin typeface="Calibri Light" pitchFamily="34" charset="0"/>
                <a:cs typeface="Calibri Light" pitchFamily="34" charset="0"/>
              </a:rPr>
              <a:t> are atât Economy, cât și Business Class).</a:t>
            </a:r>
          </a:p>
          <a:p>
            <a:r>
              <a:rPr lang="vi-VN" b="1" dirty="0">
                <a:latin typeface="Calibri" pitchFamily="34" charset="0"/>
                <a:cs typeface="Calibri" pitchFamily="34" charset="0"/>
              </a:rPr>
              <a:t>Se cere</a:t>
            </a:r>
            <a:r>
              <a:rPr lang="vi-VN" dirty="0">
                <a:latin typeface="Calibri Light" pitchFamily="34" charset="0"/>
                <a:cs typeface="Calibri Light" pitchFamily="34" charset="0"/>
              </a:rPr>
              <a:t>: Analizează tabelul, restructurează-l astfel încât tabelul să respecte a cincea formă normală (5NF).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1" t="26817" r="32725" b="43700"/>
          <a:stretch/>
        </p:blipFill>
        <p:spPr bwMode="auto">
          <a:xfrm>
            <a:off x="1547664" y="808831"/>
            <a:ext cx="5112568" cy="276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504055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                       </a:t>
            </a:r>
            <a:r>
              <a:rPr lang="ro-RO" sz="3200" dirty="0" smtClean="0"/>
              <a:t>          </a:t>
            </a:r>
            <a:r>
              <a:rPr lang="en-US" sz="3200" dirty="0" smtClean="0"/>
              <a:t> </a:t>
            </a:r>
            <a:r>
              <a:rPr lang="ro-RO" sz="3200" dirty="0" smtClean="0"/>
              <a:t>  </a:t>
            </a:r>
            <a:r>
              <a:rPr lang="en-US" sz="3200" noProof="1" smtClean="0"/>
              <a:t>Sarcin</a:t>
            </a:r>
            <a:r>
              <a:rPr lang="ro-RO" sz="3200" noProof="1" smtClean="0"/>
              <a:t>ă </a:t>
            </a:r>
            <a:r>
              <a:rPr lang="ro-RO" sz="3200" noProof="1" smtClean="0"/>
              <a:t>5</a:t>
            </a:r>
            <a:r>
              <a:rPr lang="en-US" sz="1800" dirty="0" smtClean="0"/>
              <a:t>: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vi-VN" sz="18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71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JS </a:t>
            </a:r>
            <a:r>
              <a:rPr lang="en-US" sz="2800" dirty="0"/>
              <a:t>=</a:t>
            </a:r>
            <a:r>
              <a:rPr lang="en-US" sz="2800" dirty="0" smtClean="0"/>
              <a:t> </a:t>
            </a:r>
            <a:r>
              <a:rPr lang="vi-VN" sz="2800" dirty="0" smtClean="0"/>
              <a:t>interactivitate </a:t>
            </a:r>
            <a:r>
              <a:rPr lang="vi-VN" sz="2800" dirty="0"/>
              <a:t>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Normalizarea </a:t>
            </a:r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- 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Reducerea redundanțelor: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90656" y="2775721"/>
            <a:ext cx="8013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000" dirty="0" smtClean="0">
                <a:latin typeface="Calibri Light" pitchFamily="34" charset="0"/>
                <a:cs typeface="Calibri Light" pitchFamily="34" charset="0"/>
              </a:rPr>
              <a:t>E</a:t>
            </a:r>
            <a:r>
              <a:rPr lang="vi-VN" sz="2000" dirty="0" smtClean="0">
                <a:latin typeface="Calibri Light" pitchFamily="34" charset="0"/>
                <a:cs typeface="Calibri Light" pitchFamily="34" charset="0"/>
              </a:rPr>
              <a:t>limină </a:t>
            </a:r>
            <a:r>
              <a:rPr lang="vi-VN" sz="2000" dirty="0">
                <a:latin typeface="Calibri Light" pitchFamily="34" charset="0"/>
                <a:cs typeface="Calibri Light" pitchFamily="34" charset="0"/>
              </a:rPr>
              <a:t>dependențele parțiale.</a:t>
            </a:r>
            <a:endParaRPr lang="en-US" sz="2000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9552" y="908720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b="1" dirty="0">
                <a:latin typeface="Calibri" pitchFamily="34" charset="0"/>
                <a:cs typeface="Calibri" pitchFamily="34" charset="0"/>
              </a:rPr>
              <a:t>Normalizarea</a:t>
            </a:r>
            <a:r>
              <a:rPr lang="vi-VN" dirty="0">
                <a:latin typeface="Calibri Light" pitchFamily="34" charset="0"/>
                <a:cs typeface="Calibri Light" pitchFamily="34" charset="0"/>
              </a:rPr>
              <a:t> bazei de date este un proces </a:t>
            </a:r>
            <a:r>
              <a:rPr lang="ro-RO" dirty="0" smtClean="0">
                <a:latin typeface="Calibri Light" pitchFamily="34" charset="0"/>
                <a:cs typeface="Calibri Light" pitchFamily="34" charset="0"/>
              </a:rPr>
              <a:t>de 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elimin</a:t>
            </a:r>
            <a:r>
              <a:rPr lang="ro-RO" dirty="0" smtClean="0">
                <a:latin typeface="Calibri Light" pitchFamily="34" charset="0"/>
                <a:cs typeface="Calibri Light" pitchFamily="34" charset="0"/>
              </a:rPr>
              <a:t>are a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 </a:t>
            </a:r>
            <a:r>
              <a:rPr lang="vi-V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cs typeface="Calibri Light" pitchFamily="34" charset="0"/>
              </a:rPr>
              <a:t>redundanțel</a:t>
            </a:r>
            <a:r>
              <a:rPr lang="ro-RO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cs typeface="Calibri Light" pitchFamily="34" charset="0"/>
              </a:rPr>
              <a:t>or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 (repetările </a:t>
            </a:r>
            <a:r>
              <a:rPr lang="vi-VN" dirty="0">
                <a:latin typeface="Calibri Light" pitchFamily="34" charset="0"/>
                <a:cs typeface="Calibri Light" pitchFamily="34" charset="0"/>
              </a:rPr>
              <a:t>inutile de date) și </a:t>
            </a:r>
            <a:r>
              <a:rPr lang="vi-V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cs typeface="Calibri Light" pitchFamily="34" charset="0"/>
              </a:rPr>
              <a:t>dependențel</a:t>
            </a:r>
            <a:r>
              <a:rPr lang="ro-RO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cs typeface="Calibri Light" pitchFamily="34" charset="0"/>
              </a:rPr>
              <a:t>or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 </a:t>
            </a:r>
            <a:r>
              <a:rPr lang="vi-VN" dirty="0">
                <a:latin typeface="Calibri Light" pitchFamily="34" charset="0"/>
                <a:cs typeface="Calibri Light" pitchFamily="34" charset="0"/>
              </a:rPr>
              <a:t>(relațiile complicate dintre 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date</a:t>
            </a:r>
            <a:r>
              <a:rPr lang="en-US" dirty="0" smtClean="0">
                <a:latin typeface="Calibri Light" pitchFamily="34" charset="0"/>
                <a:cs typeface="Calibri Light" pitchFamily="34" charset="0"/>
              </a:rPr>
              <a:t>)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 </a:t>
            </a:r>
            <a:r>
              <a:rPr lang="vi-VN" dirty="0">
                <a:latin typeface="Calibri Light" pitchFamily="34" charset="0"/>
                <a:cs typeface="Calibri Light" pitchFamily="34" charset="0"/>
              </a:rPr>
              <a:t>care pot cauza creșterea dimensiunii bazei de 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date</a:t>
            </a:r>
            <a:r>
              <a:rPr lang="en-US" dirty="0" smtClean="0">
                <a:latin typeface="Calibri Light" pitchFamily="34" charset="0"/>
                <a:cs typeface="Calibri Light" pitchFamily="34" charset="0"/>
              </a:rPr>
              <a:t> </a:t>
            </a:r>
            <a:r>
              <a:rPr lang="ro-RO" dirty="0" smtClean="0">
                <a:latin typeface="Calibri Light" pitchFamily="34" charset="0"/>
                <a:cs typeface="Calibri Light" pitchFamily="34" charset="0"/>
              </a:rPr>
              <a:t>și 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probleme </a:t>
            </a:r>
            <a:r>
              <a:rPr lang="vi-VN" dirty="0">
                <a:latin typeface="Calibri Light" pitchFamily="34" charset="0"/>
                <a:cs typeface="Calibri Light" pitchFamily="34" charset="0"/>
              </a:rPr>
              <a:t>de </a:t>
            </a:r>
            <a:r>
              <a:rPr lang="vi-VN" dirty="0" smtClean="0">
                <a:latin typeface="Calibri Light" pitchFamily="34" charset="0"/>
                <a:cs typeface="Calibri Light" pitchFamily="34" charset="0"/>
              </a:rPr>
              <a:t>integritate</a:t>
            </a:r>
            <a:r>
              <a:rPr lang="en-US" dirty="0" smtClean="0">
                <a:latin typeface="Calibri Light" pitchFamily="34" charset="0"/>
                <a:cs typeface="Calibri Light" pitchFamily="34" charset="0"/>
              </a:rPr>
              <a:t>.</a:t>
            </a:r>
            <a:endParaRPr lang="ro-RO" dirty="0" smtClean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37112" y="4446385"/>
            <a:ext cx="811135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700" b="1" u="sng" dirty="0" smtClean="0">
                <a:latin typeface="Calibri" pitchFamily="34" charset="0"/>
                <a:cs typeface="Calibri" pitchFamily="34" charset="0"/>
              </a:rPr>
              <a:t>Normalizarea</a:t>
            </a:r>
            <a:r>
              <a:rPr lang="ro-RO" sz="1700" dirty="0" smtClean="0">
                <a:latin typeface="Calibri Light" pitchFamily="34" charset="0"/>
                <a:cs typeface="Calibri Light" pitchFamily="34" charset="0"/>
              </a:rPr>
              <a:t>: </a:t>
            </a:r>
            <a:r>
              <a:rPr lang="vi-VN" sz="1700" dirty="0" smtClean="0">
                <a:latin typeface="Calibri Light" pitchFamily="34" charset="0"/>
                <a:cs typeface="Calibri Light" pitchFamily="34" charset="0"/>
              </a:rPr>
              <a:t>Separăm </a:t>
            </a:r>
            <a:r>
              <a:rPr lang="vi-VN" sz="1700" dirty="0">
                <a:latin typeface="Calibri Light" pitchFamily="34" charset="0"/>
                <a:cs typeface="Calibri Light" pitchFamily="34" charset="0"/>
              </a:rPr>
              <a:t>adresa într-un tabel distinct și legăm clienții printr-o cheie externă</a:t>
            </a:r>
            <a:endParaRPr lang="en-US" sz="1700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8" t="45490" r="63470" b="29334"/>
          <a:stretch/>
        </p:blipFill>
        <p:spPr bwMode="auto">
          <a:xfrm>
            <a:off x="624081" y="2192379"/>
            <a:ext cx="5049372" cy="217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le 6"/>
          <p:cNvSpPr txBox="1">
            <a:spLocks/>
          </p:cNvSpPr>
          <p:nvPr/>
        </p:nvSpPr>
        <p:spPr>
          <a:xfrm>
            <a:off x="624080" y="1940534"/>
            <a:ext cx="3443864" cy="2518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o-RO" sz="2000" b="1" dirty="0">
                <a:latin typeface="Calibri" pitchFamily="34" charset="0"/>
                <a:ea typeface="+mn-ea"/>
                <a:cs typeface="Calibri" pitchFamily="34" charset="0"/>
              </a:rPr>
              <a:t>1. Reducerea redundanțelor:</a:t>
            </a:r>
            <a:endParaRPr lang="vi-VN" sz="2000" b="1" dirty="0"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68144" y="2780928"/>
            <a:ext cx="2727920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700" dirty="0">
                <a:latin typeface="Calibri Light" pitchFamily="34" charset="0"/>
                <a:cs typeface="Calibri Light" pitchFamily="34" charset="0"/>
              </a:rPr>
              <a:t>Observăm că adresa "Str. Lalelelor 5" și orașul "București" apar de mai multe ori pentru clienți diferiți, creând redundanță.</a:t>
            </a:r>
            <a:endParaRPr lang="en-US" sz="1700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" t="40724" r="74691" b="33695"/>
          <a:stretch/>
        </p:blipFill>
        <p:spPr bwMode="auto">
          <a:xfrm>
            <a:off x="692523" y="4843026"/>
            <a:ext cx="2985561" cy="2014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" t="32787" r="73427" b="45318"/>
          <a:stretch/>
        </p:blipFill>
        <p:spPr bwMode="auto">
          <a:xfrm>
            <a:off x="3995936" y="4800328"/>
            <a:ext cx="3096344" cy="1675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77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JS </a:t>
            </a:r>
            <a:r>
              <a:rPr lang="en-US" sz="2800" dirty="0"/>
              <a:t>=</a:t>
            </a:r>
            <a:r>
              <a:rPr lang="en-US" sz="2800" dirty="0" smtClean="0"/>
              <a:t> </a:t>
            </a:r>
            <a:r>
              <a:rPr lang="vi-VN" sz="2800" dirty="0" smtClean="0"/>
              <a:t>interactivitate </a:t>
            </a:r>
            <a:r>
              <a:rPr lang="vi-VN" sz="2800" dirty="0"/>
              <a:t>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Normalizarea 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- Reducerea dependențelor: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37112" y="4446385"/>
            <a:ext cx="825536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700" b="1" u="sng" dirty="0" smtClean="0">
                <a:latin typeface="Calibri" pitchFamily="34" charset="0"/>
                <a:cs typeface="Calibri" pitchFamily="34" charset="0"/>
              </a:rPr>
              <a:t>Normalizarea</a:t>
            </a:r>
            <a:r>
              <a:rPr lang="ro-RO" sz="1700" dirty="0" smtClean="0">
                <a:latin typeface="Calibri Light" pitchFamily="34" charset="0"/>
                <a:cs typeface="Calibri Light" pitchFamily="34" charset="0"/>
              </a:rPr>
              <a:t>: </a:t>
            </a:r>
            <a:r>
              <a:rPr lang="vi-VN" sz="1700" dirty="0">
                <a:latin typeface="Calibri Light" pitchFamily="34" charset="0"/>
                <a:cs typeface="Calibri Light" pitchFamily="34" charset="0"/>
              </a:rPr>
              <a:t>Separăm informațiile despre angajați și departamente în tabele diferite pentru a elimina dependențele inutile.</a:t>
            </a:r>
            <a:endParaRPr lang="en-US" sz="1700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624080" y="1052736"/>
            <a:ext cx="3443864" cy="2518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o-RO" sz="2000" b="1" dirty="0" smtClean="0">
                <a:latin typeface="Calibri" pitchFamily="34" charset="0"/>
                <a:ea typeface="+mn-ea"/>
                <a:cs typeface="Calibri" pitchFamily="34" charset="0"/>
              </a:rPr>
              <a:t>2. </a:t>
            </a:r>
            <a:r>
              <a:rPr lang="ro-RO" sz="2000" b="1" dirty="0">
                <a:latin typeface="Calibri" pitchFamily="34" charset="0"/>
                <a:ea typeface="+mn-ea"/>
                <a:cs typeface="Calibri" pitchFamily="34" charset="0"/>
              </a:rPr>
              <a:t>Reducerea dependențelor:</a:t>
            </a:r>
            <a:endParaRPr lang="vi-VN" sz="2000" b="1" dirty="0"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44108" y="2420888"/>
            <a:ext cx="320435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700" dirty="0">
                <a:latin typeface="Calibri Light" pitchFamily="34" charset="0"/>
                <a:cs typeface="Calibri Light" pitchFamily="34" charset="0"/>
              </a:rPr>
              <a:t>Informațiile despre Departament și Manager sunt interdependente. Dacă departamentul se schimbă, trebuie actualizată și informația despre manager, ceea ce poate fi </a:t>
            </a:r>
            <a:r>
              <a:rPr lang="vi-VN" sz="1700" dirty="0" smtClean="0">
                <a:latin typeface="Calibri Light" pitchFamily="34" charset="0"/>
                <a:cs typeface="Calibri Light" pitchFamily="34" charset="0"/>
              </a:rPr>
              <a:t>omis</a:t>
            </a:r>
            <a:r>
              <a:rPr lang="ro-RO" sz="1700" dirty="0" smtClean="0">
                <a:latin typeface="Calibri Light" pitchFamily="34" charset="0"/>
                <a:cs typeface="Calibri Light" pitchFamily="34" charset="0"/>
              </a:rPr>
              <a:t> din greșeală.</a:t>
            </a:r>
            <a:endParaRPr lang="en-US" sz="1700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552" y="1301279"/>
            <a:ext cx="820891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700" dirty="0">
                <a:latin typeface="Calibri Light" pitchFamily="34" charset="0"/>
                <a:cs typeface="Calibri Light" pitchFamily="34" charset="0"/>
              </a:rPr>
              <a:t>Dependențele apar atunci când anumite informații dintr-o coloană sunt dependente de alte informații din aceeași tabelă, făcând actualizarea datelor complexă și predispusă la erori.</a:t>
            </a:r>
            <a:endParaRPr lang="en-US" sz="1700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9" r="69118" b="40549"/>
          <a:stretch/>
        </p:blipFill>
        <p:spPr bwMode="auto">
          <a:xfrm>
            <a:off x="624079" y="1988840"/>
            <a:ext cx="4832251" cy="245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" t="29000" r="72824" b="50000"/>
          <a:stretch/>
        </p:blipFill>
        <p:spPr bwMode="auto">
          <a:xfrm>
            <a:off x="712790" y="5126940"/>
            <a:ext cx="3384376" cy="1635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" t="38052" r="71910" b="44120"/>
          <a:stretch/>
        </p:blipFill>
        <p:spPr bwMode="auto">
          <a:xfrm>
            <a:off x="4499992" y="5169837"/>
            <a:ext cx="3440025" cy="1355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288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JS </a:t>
            </a:r>
            <a:r>
              <a:rPr lang="en-US" sz="2800" dirty="0"/>
              <a:t>=</a:t>
            </a:r>
            <a:r>
              <a:rPr lang="en-US" sz="2800" dirty="0" smtClean="0"/>
              <a:t> </a:t>
            </a:r>
            <a:r>
              <a:rPr lang="vi-VN" sz="2800" dirty="0" smtClean="0"/>
              <a:t>interactivitate </a:t>
            </a:r>
            <a:r>
              <a:rPr lang="vi-VN" sz="2800" dirty="0"/>
              <a:t>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Normalizarea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– forme normale</a:t>
            </a:r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9552" y="2236802"/>
            <a:ext cx="82172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000" dirty="0" smtClean="0">
                <a:latin typeface="Calibri Light" pitchFamily="34" charset="0"/>
                <a:cs typeface="Calibri Light" pitchFamily="34" charset="0"/>
              </a:rPr>
              <a:t>E</a:t>
            </a:r>
            <a:r>
              <a:rPr lang="vi-VN" sz="2000" dirty="0" smtClean="0">
                <a:latin typeface="Calibri Light" pitchFamily="34" charset="0"/>
                <a:cs typeface="Calibri Light" pitchFamily="34" charset="0"/>
              </a:rPr>
              <a:t>limină </a:t>
            </a:r>
            <a:r>
              <a:rPr lang="vi-VN" sz="2000" dirty="0">
                <a:latin typeface="Calibri Light" pitchFamily="34" charset="0"/>
                <a:cs typeface="Calibri Light" pitchFamily="34" charset="0"/>
              </a:rPr>
              <a:t>grupurile repetate și asigură valori atomice</a:t>
            </a:r>
            <a:endParaRPr lang="ro-RO" sz="2000" dirty="0" smtClean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90656" y="3244913"/>
            <a:ext cx="8013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000" dirty="0" smtClean="0">
                <a:latin typeface="Calibri Light" pitchFamily="34" charset="0"/>
                <a:cs typeface="Calibri Light" pitchFamily="34" charset="0"/>
              </a:rPr>
              <a:t>E</a:t>
            </a:r>
            <a:r>
              <a:rPr lang="vi-VN" sz="2000" dirty="0" smtClean="0">
                <a:latin typeface="Calibri Light" pitchFamily="34" charset="0"/>
                <a:cs typeface="Calibri Light" pitchFamily="34" charset="0"/>
              </a:rPr>
              <a:t>limină </a:t>
            </a:r>
            <a:r>
              <a:rPr lang="vi-VN" sz="2000" dirty="0">
                <a:latin typeface="Calibri Light" pitchFamily="34" charset="0"/>
                <a:cs typeface="Calibri Light" pitchFamily="34" charset="0"/>
              </a:rPr>
              <a:t>dependențele parțiale.</a:t>
            </a:r>
            <a:endParaRPr lang="en-US" sz="2000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20" name="Title 6"/>
          <p:cNvSpPr txBox="1">
            <a:spLocks/>
          </p:cNvSpPr>
          <p:nvPr/>
        </p:nvSpPr>
        <p:spPr>
          <a:xfrm>
            <a:off x="555010" y="1660737"/>
            <a:ext cx="8049438" cy="5286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o-RO" sz="3000" dirty="0">
                <a:latin typeface="Calibri" pitchFamily="34" charset="0"/>
                <a:ea typeface="+mn-ea"/>
                <a:cs typeface="Calibri" pitchFamily="34" charset="0"/>
              </a:rPr>
              <a:t>1) </a:t>
            </a:r>
            <a:r>
              <a:rPr lang="vi-VN" sz="3000" dirty="0">
                <a:latin typeface="Calibri" pitchFamily="34" charset="0"/>
                <a:ea typeface="+mn-ea"/>
                <a:cs typeface="Calibri" pitchFamily="34" charset="0"/>
              </a:rPr>
              <a:t>Prima Formă Normală (1NF)</a:t>
            </a:r>
            <a:endParaRPr lang="en-US" sz="3000" dirty="0"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1" name="Title 6"/>
          <p:cNvSpPr txBox="1">
            <a:spLocks/>
          </p:cNvSpPr>
          <p:nvPr/>
        </p:nvSpPr>
        <p:spPr>
          <a:xfrm>
            <a:off x="578136" y="2668849"/>
            <a:ext cx="8026312" cy="526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30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ro-RO" dirty="0"/>
              <a:t>2) </a:t>
            </a:r>
            <a:r>
              <a:rPr lang="pt-BR" dirty="0"/>
              <a:t>A Doua Formă Normală (2NF)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39552" y="908720"/>
            <a:ext cx="82172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000" dirty="0">
                <a:latin typeface="Calibri Light" pitchFamily="34" charset="0"/>
                <a:cs typeface="Calibri Light" pitchFamily="34" charset="0"/>
              </a:rPr>
              <a:t> </a:t>
            </a:r>
            <a:r>
              <a:rPr lang="vi-VN" sz="2000" dirty="0">
                <a:latin typeface="Calibri Light" pitchFamily="34" charset="0"/>
                <a:cs typeface="Calibri Light" pitchFamily="34" charset="0"/>
              </a:rPr>
              <a:t>Normalizarea este ultima etapă a proiectării logice, realizându-se prin aplicarea celor 5 forme normale:</a:t>
            </a:r>
            <a:endParaRPr lang="ro-RO" sz="2000" dirty="0" smtClean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1168" y="4181017"/>
            <a:ext cx="82172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000" dirty="0" smtClean="0">
                <a:latin typeface="Calibri Light" pitchFamily="34" charset="0"/>
                <a:cs typeface="Calibri Light" pitchFamily="34" charset="0"/>
              </a:rPr>
              <a:t>E</a:t>
            </a:r>
            <a:r>
              <a:rPr lang="vi-VN" sz="2000" dirty="0" smtClean="0">
                <a:latin typeface="Calibri Light" pitchFamily="34" charset="0"/>
                <a:cs typeface="Calibri Light" pitchFamily="34" charset="0"/>
              </a:rPr>
              <a:t>limină </a:t>
            </a:r>
            <a:r>
              <a:rPr lang="vi-VN" sz="2000" dirty="0">
                <a:latin typeface="Calibri Light" pitchFamily="34" charset="0"/>
                <a:cs typeface="Calibri Light" pitchFamily="34" charset="0"/>
              </a:rPr>
              <a:t>dependențele </a:t>
            </a:r>
            <a:r>
              <a:rPr lang="vi-VN" sz="2000" dirty="0" smtClean="0">
                <a:latin typeface="Calibri Light" pitchFamily="34" charset="0"/>
                <a:cs typeface="Calibri Light" pitchFamily="34" charset="0"/>
              </a:rPr>
              <a:t>tranzitive</a:t>
            </a:r>
            <a:r>
              <a:rPr lang="ro-RO" sz="2000" dirty="0" smtClean="0">
                <a:latin typeface="Calibri Light" pitchFamily="34" charset="0"/>
                <a:cs typeface="Calibri Light" pitchFamily="34" charset="0"/>
              </a:rPr>
              <a:t>.</a:t>
            </a:r>
          </a:p>
        </p:txBody>
      </p:sp>
      <p:sp>
        <p:nvSpPr>
          <p:cNvPr id="26" name="Title 6"/>
          <p:cNvSpPr txBox="1">
            <a:spLocks/>
          </p:cNvSpPr>
          <p:nvPr/>
        </p:nvSpPr>
        <p:spPr>
          <a:xfrm>
            <a:off x="546626" y="3676961"/>
            <a:ext cx="8049438" cy="4537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o-RO" sz="3000" dirty="0" smtClean="0">
                <a:latin typeface="Calibri" pitchFamily="34" charset="0"/>
                <a:ea typeface="+mn-ea"/>
                <a:cs typeface="Calibri" pitchFamily="34" charset="0"/>
              </a:rPr>
              <a:t>3) </a:t>
            </a:r>
            <a:r>
              <a:rPr lang="pt-BR" sz="3000" dirty="0">
                <a:latin typeface="Calibri" pitchFamily="34" charset="0"/>
                <a:ea typeface="+mn-ea"/>
                <a:cs typeface="Calibri" pitchFamily="34" charset="0"/>
              </a:rPr>
              <a:t>A Treia Formă Normală (3NF)</a:t>
            </a:r>
            <a:endParaRPr lang="en-US" sz="3000" dirty="0"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90656" y="5170545"/>
            <a:ext cx="8013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000" dirty="0" smtClean="0">
                <a:latin typeface="Calibri Light" pitchFamily="34" charset="0"/>
                <a:cs typeface="Calibri Light" pitchFamily="34" charset="0"/>
              </a:rPr>
              <a:t>E</a:t>
            </a:r>
            <a:r>
              <a:rPr lang="vi-VN" sz="2000" dirty="0" smtClean="0">
                <a:latin typeface="Calibri Light" pitchFamily="34" charset="0"/>
                <a:cs typeface="Calibri Light" pitchFamily="34" charset="0"/>
              </a:rPr>
              <a:t>limină </a:t>
            </a:r>
            <a:r>
              <a:rPr lang="vi-VN" sz="2000" dirty="0">
                <a:latin typeface="Calibri Light" pitchFamily="34" charset="0"/>
                <a:cs typeface="Calibri Light" pitchFamily="34" charset="0"/>
              </a:rPr>
              <a:t>dependențele multivaloare</a:t>
            </a:r>
            <a:endParaRPr lang="en-US" sz="2000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28" name="Title 6"/>
          <p:cNvSpPr txBox="1">
            <a:spLocks/>
          </p:cNvSpPr>
          <p:nvPr/>
        </p:nvSpPr>
        <p:spPr>
          <a:xfrm>
            <a:off x="578136" y="4594480"/>
            <a:ext cx="8026312" cy="5036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o-RO" sz="3000" dirty="0" smtClean="0">
                <a:latin typeface="Calibri" pitchFamily="34" charset="0"/>
                <a:ea typeface="+mn-ea"/>
                <a:cs typeface="Calibri" pitchFamily="34" charset="0"/>
              </a:rPr>
              <a:t>4) </a:t>
            </a:r>
            <a:r>
              <a:rPr lang="vi-VN" sz="3000" dirty="0">
                <a:latin typeface="Calibri" pitchFamily="34" charset="0"/>
                <a:ea typeface="+mn-ea"/>
                <a:cs typeface="Calibri" pitchFamily="34" charset="0"/>
              </a:rPr>
              <a:t>A Patra Formă Normală (4NF)</a:t>
            </a:r>
            <a:endParaRPr lang="en-US" sz="3000" dirty="0"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24080" y="6197242"/>
            <a:ext cx="8013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000" dirty="0" smtClean="0">
                <a:latin typeface="Calibri Light" pitchFamily="34" charset="0"/>
                <a:cs typeface="Calibri Light" pitchFamily="34" charset="0"/>
              </a:rPr>
              <a:t>E</a:t>
            </a:r>
            <a:r>
              <a:rPr lang="pt-BR" sz="2000" dirty="0" smtClean="0">
                <a:latin typeface="Calibri Light" pitchFamily="34" charset="0"/>
                <a:cs typeface="Calibri Light" pitchFamily="34" charset="0"/>
              </a:rPr>
              <a:t>limină </a:t>
            </a:r>
            <a:r>
              <a:rPr lang="pt-BR" sz="2000" dirty="0">
                <a:latin typeface="Calibri Light" pitchFamily="34" charset="0"/>
                <a:cs typeface="Calibri Light" pitchFamily="34" charset="0"/>
              </a:rPr>
              <a:t>dependențele redundante de </a:t>
            </a:r>
            <a:r>
              <a:rPr lang="pt-BR" sz="2000" dirty="0" smtClean="0">
                <a:latin typeface="Calibri Light" pitchFamily="34" charset="0"/>
                <a:cs typeface="Calibri Light" pitchFamily="34" charset="0"/>
              </a:rPr>
              <a:t>join</a:t>
            </a:r>
            <a:r>
              <a:rPr lang="ro-RO" sz="2000" dirty="0" smtClean="0">
                <a:latin typeface="Calibri Light" pitchFamily="34" charset="0"/>
                <a:cs typeface="Calibri Light" pitchFamily="34" charset="0"/>
              </a:rPr>
              <a:t>.</a:t>
            </a:r>
            <a:endParaRPr lang="en-US" sz="2000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30" name="Title 6"/>
          <p:cNvSpPr txBox="1">
            <a:spLocks/>
          </p:cNvSpPr>
          <p:nvPr/>
        </p:nvSpPr>
        <p:spPr>
          <a:xfrm>
            <a:off x="611560" y="5621177"/>
            <a:ext cx="8026312" cy="5036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o-RO" sz="3000" dirty="0" smtClean="0">
                <a:latin typeface="Calibri" pitchFamily="34" charset="0"/>
                <a:ea typeface="+mn-ea"/>
                <a:cs typeface="Calibri" pitchFamily="34" charset="0"/>
              </a:rPr>
              <a:t>5) </a:t>
            </a:r>
            <a:r>
              <a:rPr lang="vi-VN" sz="3000" dirty="0">
                <a:latin typeface="Calibri" pitchFamily="34" charset="0"/>
                <a:ea typeface="+mn-ea"/>
                <a:cs typeface="Calibri" pitchFamily="34" charset="0"/>
              </a:rPr>
              <a:t>A Cincea Formă Normală (5NF)</a:t>
            </a:r>
          </a:p>
        </p:txBody>
      </p:sp>
    </p:spTree>
    <p:extLst>
      <p:ext uri="{BB962C8B-B14F-4D97-AF65-F5344CB8AC3E}">
        <p14:creationId xmlns:p14="http://schemas.microsoft.com/office/powerpoint/2010/main" val="394174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JS </a:t>
            </a:r>
            <a:r>
              <a:rPr lang="en-US" sz="2800" dirty="0"/>
              <a:t>=</a:t>
            </a:r>
            <a:r>
              <a:rPr lang="en-US" sz="2800" dirty="0" smtClean="0"/>
              <a:t> </a:t>
            </a:r>
            <a:r>
              <a:rPr lang="vi-VN" sz="2800" dirty="0" smtClean="0"/>
              <a:t>interactivitate </a:t>
            </a:r>
            <a:r>
              <a:rPr lang="vi-VN" sz="2800" dirty="0"/>
              <a:t>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1. Prima Formă Normală (1NF</a:t>
            </a:r>
            <a:r>
              <a:rPr lang="it-IT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)</a:t>
            </a:r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9" t="48000" r="18118" b="27529"/>
          <a:stretch/>
        </p:blipFill>
        <p:spPr bwMode="auto">
          <a:xfrm>
            <a:off x="899592" y="1576300"/>
            <a:ext cx="7128792" cy="2094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3" t="42510" r="17882" b="23921"/>
          <a:stretch/>
        </p:blipFill>
        <p:spPr bwMode="auto">
          <a:xfrm>
            <a:off x="899592" y="3573016"/>
            <a:ext cx="7056784" cy="282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54288" y="908720"/>
            <a:ext cx="79407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Calibri Light" pitchFamily="34" charset="0"/>
                <a:cs typeface="Calibri Light" pitchFamily="34" charset="0"/>
              </a:rPr>
              <a:t>Un tabel este în 1NF dacă fiecare celulă din tabel trebuie să conțină o valoare unică, și nu un set de valori.</a:t>
            </a:r>
            <a:endParaRPr lang="en-US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5576" y="6372036"/>
            <a:ext cx="7940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b="1" dirty="0" smtClean="0">
                <a:latin typeface="Calibri" pitchFamily="34" charset="0"/>
                <a:cs typeface="Calibri" pitchFamily="34" charset="0"/>
              </a:rPr>
              <a:t>Scop</a:t>
            </a:r>
            <a:r>
              <a:rPr lang="vi-VN" dirty="0">
                <a:latin typeface="Calibri Light" pitchFamily="34" charset="0"/>
                <a:cs typeface="Calibri Light" pitchFamily="34" charset="0"/>
              </a:rPr>
              <a:t>: Eliminarea grupurilor repetate și asigurarea valorilor atomice.</a:t>
            </a:r>
            <a:endParaRPr lang="en-US" dirty="0">
              <a:latin typeface="Calibri Light" pitchFamily="34" charset="0"/>
              <a:cs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14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JS </a:t>
            </a:r>
            <a:r>
              <a:rPr lang="en-US" sz="2800" dirty="0"/>
              <a:t>=</a:t>
            </a:r>
            <a:r>
              <a:rPr lang="en-US" sz="2800" dirty="0" smtClean="0"/>
              <a:t> </a:t>
            </a:r>
            <a:r>
              <a:rPr lang="vi-VN" sz="2800" dirty="0" smtClean="0"/>
              <a:t>interactivitate </a:t>
            </a:r>
            <a:r>
              <a:rPr lang="vi-VN" sz="2800" dirty="0"/>
              <a:t>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2</a:t>
            </a:r>
            <a:r>
              <a:rPr lang="it-IT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. </a:t>
            </a:r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 Doua</a:t>
            </a:r>
            <a:r>
              <a:rPr lang="it-IT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it-IT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Formă Normală </a:t>
            </a:r>
            <a:r>
              <a:rPr lang="it-IT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</a:t>
            </a:r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2</a:t>
            </a:r>
            <a:r>
              <a:rPr lang="it-IT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NF)</a:t>
            </a:r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4288" y="1054477"/>
            <a:ext cx="805016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900" dirty="0">
                <a:latin typeface="Calibri Light" pitchFamily="34" charset="0"/>
                <a:cs typeface="Calibri Light" pitchFamily="34" charset="0"/>
              </a:rPr>
              <a:t>Un tabel este în 2NF dacă este în 1NF și fiecare atribut non-prim este dependent funcțional de întreaga cheie primară, nu doar de o parte a acesteia (aceasta se aplică doar tabelelor </a:t>
            </a:r>
            <a:r>
              <a:rPr lang="vi-VN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cs typeface="Calibri Light" pitchFamily="34" charset="0"/>
              </a:rPr>
              <a:t>cu chei primare compuse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).</a:t>
            </a:r>
            <a:endParaRPr lang="en-US" sz="1900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9" t="44706" r="9911" b="31921"/>
          <a:stretch/>
        </p:blipFill>
        <p:spPr bwMode="auto">
          <a:xfrm>
            <a:off x="602122" y="2269614"/>
            <a:ext cx="8093368" cy="1873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3568" y="4395008"/>
            <a:ext cx="7920880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900" b="1" dirty="0">
                <a:latin typeface="Calibri" pitchFamily="34" charset="0"/>
                <a:cs typeface="Calibri" pitchFamily="34" charset="0"/>
              </a:rPr>
              <a:t>Problema</a:t>
            </a:r>
            <a:r>
              <a:rPr lang="vi-VN" sz="1900" b="1" dirty="0">
                <a:latin typeface="Calibri Light" pitchFamily="34" charset="0"/>
                <a:cs typeface="Calibri Light" pitchFamily="34" charset="0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vi-VN" sz="1900" b="1" dirty="0">
                <a:latin typeface="Calibri Light" pitchFamily="34" charset="0"/>
                <a:cs typeface="Calibri Light" pitchFamily="34" charset="0"/>
              </a:rPr>
              <a:t>NumeCamera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 și </a:t>
            </a:r>
            <a:r>
              <a:rPr lang="vi-VN" sz="1900" b="1" dirty="0">
                <a:latin typeface="Calibri Light" pitchFamily="34" charset="0"/>
                <a:cs typeface="Calibri Light" pitchFamily="34" charset="0"/>
              </a:rPr>
              <a:t>TipCamera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 </a:t>
            </a:r>
            <a:r>
              <a:rPr lang="ro-RO" sz="1900" dirty="0" smtClean="0">
                <a:latin typeface="Calibri Light" pitchFamily="34" charset="0"/>
                <a:cs typeface="Calibri Light" pitchFamily="34" charset="0"/>
              </a:rPr>
              <a:t> </a:t>
            </a:r>
            <a:r>
              <a:rPr lang="vi-VN" sz="1900" dirty="0" smtClean="0">
                <a:latin typeface="Calibri Light" pitchFamily="34" charset="0"/>
                <a:cs typeface="Calibri Light" pitchFamily="34" charset="0"/>
              </a:rPr>
              <a:t>depind 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doar de </a:t>
            </a:r>
            <a:r>
              <a:rPr lang="vi-VN" sz="1900" b="1" dirty="0">
                <a:latin typeface="Calibri Light" pitchFamily="34" charset="0"/>
                <a:cs typeface="Calibri Light" pitchFamily="34" charset="0"/>
              </a:rPr>
              <a:t>CameraID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, nu de întreaga cheie compusă </a:t>
            </a:r>
            <a:r>
              <a:rPr lang="vi-VN" sz="1900" b="1" dirty="0">
                <a:latin typeface="Calibri Light" pitchFamily="34" charset="0"/>
                <a:cs typeface="Calibri Light" pitchFamily="34" charset="0"/>
              </a:rPr>
              <a:t>ClientID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 + </a:t>
            </a:r>
            <a:r>
              <a:rPr lang="vi-VN" sz="1900" b="1" dirty="0">
                <a:latin typeface="Calibri Light" pitchFamily="34" charset="0"/>
                <a:cs typeface="Calibri Light" pitchFamily="34" charset="0"/>
              </a:rPr>
              <a:t>CameraID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vi-VN" sz="1900" dirty="0">
                <a:latin typeface="Calibri Light" pitchFamily="34" charset="0"/>
                <a:cs typeface="Calibri Light" pitchFamily="34" charset="0"/>
              </a:rPr>
              <a:t>Aceste atribute sunt redundante, pentru că se repetă informațiile despre cameră de mai multe ori, în loc să fie stocate într-un singur loc.</a:t>
            </a:r>
          </a:p>
        </p:txBody>
      </p:sp>
    </p:spTree>
    <p:extLst>
      <p:ext uri="{BB962C8B-B14F-4D97-AF65-F5344CB8AC3E}">
        <p14:creationId xmlns:p14="http://schemas.microsoft.com/office/powerpoint/2010/main" val="160397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JS </a:t>
            </a:r>
            <a:r>
              <a:rPr lang="en-US" sz="2800" dirty="0"/>
              <a:t>=</a:t>
            </a:r>
            <a:r>
              <a:rPr lang="en-US" sz="2800" dirty="0" smtClean="0"/>
              <a:t> </a:t>
            </a:r>
            <a:r>
              <a:rPr lang="vi-VN" sz="2800" dirty="0" smtClean="0"/>
              <a:t>interactivitate </a:t>
            </a:r>
            <a:r>
              <a:rPr lang="vi-VN" sz="2800" dirty="0"/>
              <a:t>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2</a:t>
            </a:r>
            <a:r>
              <a:rPr lang="it-IT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. </a:t>
            </a:r>
            <a:r>
              <a:rPr lang="ro-RO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 Doua </a:t>
            </a:r>
            <a:r>
              <a:rPr lang="it-IT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Formă </a:t>
            </a:r>
            <a:r>
              <a:rPr lang="it-IT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Normală </a:t>
            </a:r>
            <a:r>
              <a:rPr lang="it-IT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(</a:t>
            </a:r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2</a:t>
            </a:r>
            <a:r>
              <a:rPr lang="it-IT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NF)</a:t>
            </a:r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4288" y="982469"/>
            <a:ext cx="794077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900" dirty="0">
                <a:latin typeface="Calibri Light" pitchFamily="34" charset="0"/>
                <a:cs typeface="Calibri Light" pitchFamily="34" charset="0"/>
              </a:rPr>
              <a:t>Pentru a aduce tabelul în 2NF, trebuie să separăm atributele care depind doar de CameraID într-un tabel separat. Astfel, vom elimina dependențele parțiale.</a:t>
            </a:r>
            <a:endParaRPr lang="en-US" sz="1900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7" t="27294" r="10118" b="28941"/>
          <a:stretch/>
        </p:blipFill>
        <p:spPr bwMode="auto">
          <a:xfrm>
            <a:off x="683567" y="1988840"/>
            <a:ext cx="7965789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735686" y="5805264"/>
            <a:ext cx="801277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900" b="1" dirty="0" smtClean="0">
                <a:latin typeface="Calibri" pitchFamily="34" charset="0"/>
                <a:cs typeface="Calibri" pitchFamily="34" charset="0"/>
              </a:rPr>
              <a:t>Scop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: Eliminarea dependențelor parțiale </a:t>
            </a:r>
            <a:r>
              <a:rPr lang="vi-VN" sz="1900" dirty="0" smtClean="0">
                <a:latin typeface="Calibri Light" pitchFamily="34" charset="0"/>
                <a:cs typeface="Calibri Light" pitchFamily="34" charset="0"/>
              </a:rPr>
              <a:t>(</a:t>
            </a:r>
            <a:r>
              <a:rPr lang="ro-RO" sz="1900" dirty="0" smtClean="0">
                <a:latin typeface="Calibri Light" pitchFamily="34" charset="0"/>
                <a:cs typeface="Calibri Light" pitchFamily="34" charset="0"/>
              </a:rPr>
              <a:t>pentru ca </a:t>
            </a:r>
            <a:r>
              <a:rPr lang="vi-VN" sz="1900" dirty="0" smtClean="0">
                <a:latin typeface="Calibri Light" pitchFamily="34" charset="0"/>
                <a:cs typeface="Calibri Light" pitchFamily="34" charset="0"/>
              </a:rPr>
              <a:t>un 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atribut non-prim </a:t>
            </a:r>
            <a:r>
              <a:rPr lang="ro-RO" sz="1900" dirty="0" smtClean="0">
                <a:latin typeface="Calibri Light" pitchFamily="34" charset="0"/>
                <a:cs typeface="Calibri Light" pitchFamily="34" charset="0"/>
              </a:rPr>
              <a:t>sa depindă de ambele chei, nu doar </a:t>
            </a:r>
            <a:r>
              <a:rPr lang="vi-VN" sz="1900" dirty="0" smtClean="0">
                <a:latin typeface="Calibri Light" pitchFamily="34" charset="0"/>
                <a:cs typeface="Calibri Light" pitchFamily="34" charset="0"/>
              </a:rPr>
              <a:t>doar 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de o parte a cheii primare).</a:t>
            </a:r>
            <a:endParaRPr lang="en-US" sz="1900" dirty="0">
              <a:latin typeface="Calibri Light" pitchFamily="34" charset="0"/>
              <a:cs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6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JS </a:t>
            </a:r>
            <a:r>
              <a:rPr lang="en-US" sz="2800" dirty="0"/>
              <a:t>=</a:t>
            </a:r>
            <a:r>
              <a:rPr lang="en-US" sz="2800" dirty="0" smtClean="0"/>
              <a:t> </a:t>
            </a:r>
            <a:r>
              <a:rPr lang="vi-VN" sz="2800" dirty="0" smtClean="0"/>
              <a:t>interactivitate </a:t>
            </a:r>
            <a:r>
              <a:rPr lang="vi-VN" sz="2800" dirty="0"/>
              <a:t>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3</a:t>
            </a:r>
            <a:r>
              <a:rPr lang="it-IT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. </a:t>
            </a:r>
            <a:r>
              <a:rPr lang="vi-V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 Treia Formă </a:t>
            </a:r>
            <a:r>
              <a:rPr lang="it-IT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Normală (</a:t>
            </a:r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3</a:t>
            </a:r>
            <a:r>
              <a:rPr lang="it-IT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NF)</a:t>
            </a:r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4288" y="1054477"/>
            <a:ext cx="805016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900" dirty="0">
                <a:latin typeface="Calibri Light" pitchFamily="34" charset="0"/>
                <a:cs typeface="Calibri Light" pitchFamily="34" charset="0"/>
              </a:rPr>
              <a:t>Un tabel este în 3NF dacă este în 2NF și fiecare atribut non-prim este dependent direct de cheia primară, fără dependențe tranzitive (adică, un atribut non-prim nu depinde de alt atribut non-prim).</a:t>
            </a:r>
            <a:endParaRPr lang="en-US" sz="1900" dirty="0"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3568" y="4395008"/>
            <a:ext cx="792088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900" b="1" dirty="0">
                <a:latin typeface="Calibri" pitchFamily="34" charset="0"/>
                <a:cs typeface="Calibri" pitchFamily="34" charset="0"/>
              </a:rPr>
              <a:t>Problema</a:t>
            </a:r>
            <a:r>
              <a:rPr lang="vi-VN" sz="1900" b="1" dirty="0">
                <a:latin typeface="Calibri Light" pitchFamily="34" charset="0"/>
                <a:cs typeface="Calibri Light" pitchFamily="34" charset="0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o-RO" sz="1900" dirty="0" smtClean="0">
                <a:latin typeface="Calibri Light" pitchFamily="34" charset="0"/>
                <a:cs typeface="Calibri Light" pitchFamily="34" charset="0"/>
              </a:rPr>
              <a:t>E</a:t>
            </a:r>
            <a:r>
              <a:rPr lang="vi-VN" sz="1900" dirty="0" smtClean="0">
                <a:latin typeface="Calibri Light" pitchFamily="34" charset="0"/>
                <a:cs typeface="Calibri Light" pitchFamily="34" charset="0"/>
              </a:rPr>
              <a:t>xistă 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o dependență tranzitivă: </a:t>
            </a:r>
            <a:r>
              <a:rPr lang="vi-VN" sz="1900" b="1" dirty="0">
                <a:latin typeface="Calibri Light" pitchFamily="34" charset="0"/>
                <a:cs typeface="Calibri Light" pitchFamily="34" charset="0"/>
              </a:rPr>
              <a:t>NumeManagerEtaj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 </a:t>
            </a:r>
            <a:r>
              <a:rPr lang="ro-RO" sz="1900" dirty="0" smtClean="0">
                <a:latin typeface="Calibri Light" pitchFamily="34" charset="0"/>
                <a:cs typeface="Calibri Light" pitchFamily="34" charset="0"/>
              </a:rPr>
              <a:t> </a:t>
            </a:r>
            <a:r>
              <a:rPr lang="vi-VN" sz="1900" dirty="0" smtClean="0">
                <a:latin typeface="Calibri Light" pitchFamily="34" charset="0"/>
                <a:cs typeface="Calibri Light" pitchFamily="34" charset="0"/>
              </a:rPr>
              <a:t>și </a:t>
            </a:r>
            <a:r>
              <a:rPr lang="vi-VN" sz="1900" b="1" dirty="0">
                <a:latin typeface="Calibri Light" pitchFamily="34" charset="0"/>
                <a:cs typeface="Calibri Light" pitchFamily="34" charset="0"/>
              </a:rPr>
              <a:t>TelefonManagerEtaj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 depind de </a:t>
            </a:r>
            <a:r>
              <a:rPr lang="vi-VN" sz="1900" b="1" dirty="0">
                <a:latin typeface="Calibri Light" pitchFamily="34" charset="0"/>
                <a:cs typeface="Calibri Light" pitchFamily="34" charset="0"/>
              </a:rPr>
              <a:t>Etaj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, nu direct de </a:t>
            </a:r>
            <a:r>
              <a:rPr lang="vi-VN" sz="1900" b="1" dirty="0">
                <a:latin typeface="Calibri Light" pitchFamily="34" charset="0"/>
                <a:cs typeface="Calibri Light" pitchFamily="34" charset="0"/>
              </a:rPr>
              <a:t>CameraID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3" t="34824" r="10088" b="41647"/>
          <a:stretch/>
        </p:blipFill>
        <p:spPr bwMode="auto">
          <a:xfrm>
            <a:off x="627768" y="2204864"/>
            <a:ext cx="8000569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12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332656"/>
            <a:ext cx="4608512" cy="5760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JS </a:t>
            </a:r>
            <a:r>
              <a:rPr lang="en-US" sz="2800" dirty="0"/>
              <a:t>=</a:t>
            </a:r>
            <a:r>
              <a:rPr lang="en-US" sz="2800" dirty="0" smtClean="0"/>
              <a:t> </a:t>
            </a:r>
            <a:r>
              <a:rPr lang="vi-VN" sz="2800" dirty="0" smtClean="0"/>
              <a:t>interactivitate </a:t>
            </a:r>
            <a:r>
              <a:rPr lang="vi-VN" sz="2800" dirty="0"/>
              <a:t>dinamică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332656"/>
            <a:ext cx="806489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3</a:t>
            </a:r>
            <a:r>
              <a:rPr lang="it-IT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. </a:t>
            </a:r>
            <a:r>
              <a:rPr lang="vi-VN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 Treia Formă </a:t>
            </a:r>
            <a:r>
              <a:rPr lang="it-IT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Normală (</a:t>
            </a:r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3</a:t>
            </a:r>
            <a:r>
              <a:rPr lang="it-IT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NF)</a:t>
            </a:r>
            <a:r>
              <a:rPr lang="ro-RO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: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4288" y="1054477"/>
            <a:ext cx="805016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900" dirty="0">
                <a:latin typeface="Calibri Light" pitchFamily="34" charset="0"/>
                <a:cs typeface="Calibri Light" pitchFamily="34" charset="0"/>
              </a:rPr>
              <a:t>Pentru a aduce tabelul în 3NF, trebuie să eliminăm dependențele tranzitive. Informațiile despre managerul de etaj ar trebui să fie stocate separat într-un tabel </a:t>
            </a:r>
            <a:r>
              <a:rPr lang="vi-VN" sz="1900" b="1" dirty="0">
                <a:latin typeface="Calibri Light" pitchFamily="34" charset="0"/>
                <a:cs typeface="Calibri Light" pitchFamily="34" charset="0"/>
              </a:rPr>
              <a:t>ManageriEtaj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, iar tabelul </a:t>
            </a:r>
            <a:r>
              <a:rPr lang="vi-VN" sz="1900" b="1" dirty="0">
                <a:latin typeface="Calibri Light" pitchFamily="34" charset="0"/>
                <a:cs typeface="Calibri Light" pitchFamily="34" charset="0"/>
              </a:rPr>
              <a:t>Camere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 să facă referire doar la </a:t>
            </a:r>
            <a:r>
              <a:rPr lang="vi-VN" sz="1900" b="1" dirty="0">
                <a:latin typeface="Calibri Light" pitchFamily="34" charset="0"/>
                <a:cs typeface="Calibri Light" pitchFamily="34" charset="0"/>
              </a:rPr>
              <a:t>Etaj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.</a:t>
            </a:r>
            <a:endParaRPr lang="en-US" sz="1900" dirty="0"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7" t="27764" r="9823" b="28846"/>
          <a:stretch/>
        </p:blipFill>
        <p:spPr bwMode="auto">
          <a:xfrm>
            <a:off x="554288" y="2149507"/>
            <a:ext cx="8033272" cy="3439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11560" y="5805264"/>
            <a:ext cx="801277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900" b="1" dirty="0" smtClean="0">
                <a:latin typeface="Calibri" pitchFamily="34" charset="0"/>
                <a:cs typeface="Calibri" pitchFamily="34" charset="0"/>
              </a:rPr>
              <a:t>Scop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: Eliminarea dependențelor </a:t>
            </a:r>
            <a:r>
              <a:rPr lang="vi-VN" sz="1900" dirty="0" smtClean="0">
                <a:latin typeface="Calibri Light" pitchFamily="34" charset="0"/>
                <a:cs typeface="Calibri Light" pitchFamily="34" charset="0"/>
              </a:rPr>
              <a:t>tranzitive</a:t>
            </a:r>
            <a:r>
              <a:rPr lang="ro-RO" sz="1900" dirty="0" smtClean="0">
                <a:latin typeface="Calibri Light" pitchFamily="34" charset="0"/>
                <a:cs typeface="Calibri Light" pitchFamily="34" charset="0"/>
              </a:rPr>
              <a:t> </a:t>
            </a:r>
            <a:r>
              <a:rPr lang="vi-VN" sz="1900" dirty="0">
                <a:latin typeface="Calibri Light" pitchFamily="34" charset="0"/>
                <a:cs typeface="Calibri Light" pitchFamily="34" charset="0"/>
              </a:rPr>
              <a:t>(pentru ca un </a:t>
            </a:r>
            <a:r>
              <a:rPr lang="fr-FR" sz="1900" dirty="0">
                <a:latin typeface="Calibri Light" pitchFamily="34" charset="0"/>
                <a:cs typeface="Calibri Light" pitchFamily="34" charset="0"/>
              </a:rPr>
              <a:t>atribut non-prim să nu depindă de alt atribut non-prim, ci doar de cheia primară</a:t>
            </a:r>
            <a:r>
              <a:rPr lang="vi-VN" sz="1900" dirty="0" smtClean="0">
                <a:latin typeface="Calibri Light" pitchFamily="34" charset="0"/>
                <a:cs typeface="Calibri Light" pitchFamily="34" charset="0"/>
              </a:rPr>
              <a:t>).</a:t>
            </a:r>
            <a:endParaRPr lang="en-US" sz="1900" dirty="0">
              <a:latin typeface="Calibri Light" pitchFamily="34" charset="0"/>
              <a:cs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74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FC40F6EE3DFE45B2AE23292736D481" ma:contentTypeVersion="12" ma:contentTypeDescription="Create a new document." ma:contentTypeScope="" ma:versionID="af5a8336c75263f3c078c0a9b9eb6a42">
  <xsd:schema xmlns:xsd="http://www.w3.org/2001/XMLSchema" xmlns:xs="http://www.w3.org/2001/XMLSchema" xmlns:p="http://schemas.microsoft.com/office/2006/metadata/properties" xmlns:ns2="bd0c033e-a036-4b6e-ba8b-99fdec7a5ddc" xmlns:ns3="49068656-1d9a-4fc1-9ba5-2bfa44456d64" targetNamespace="http://schemas.microsoft.com/office/2006/metadata/properties" ma:root="true" ma:fieldsID="4621262167aac893b1a4cc38e83f3e5c" ns2:_="" ns3:_="">
    <xsd:import namespace="bd0c033e-a036-4b6e-ba8b-99fdec7a5ddc"/>
    <xsd:import namespace="49068656-1d9a-4fc1-9ba5-2bfa44456d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0c033e-a036-4b6e-ba8b-99fdec7a5d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b201aa81-cdab-48a9-a97d-51e43b1a05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068656-1d9a-4fc1-9ba5-2bfa44456d6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e891197-3cda-4433-99f0-399e220df8af}" ma:internalName="TaxCatchAll" ma:showField="CatchAllData" ma:web="49068656-1d9a-4fc1-9ba5-2bfa44456d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d0c033e-a036-4b6e-ba8b-99fdec7a5ddc">
      <Terms xmlns="http://schemas.microsoft.com/office/infopath/2007/PartnerControls"/>
    </lcf76f155ced4ddcb4097134ff3c332f>
    <TaxCatchAll xmlns="49068656-1d9a-4fc1-9ba5-2bfa44456d64" xsi:nil="true"/>
  </documentManagement>
</p:properties>
</file>

<file path=customXml/itemProps1.xml><?xml version="1.0" encoding="utf-8"?>
<ds:datastoreItem xmlns:ds="http://schemas.openxmlformats.org/officeDocument/2006/customXml" ds:itemID="{A2C5424F-5216-4557-9C0B-AAA0E4F7A4DC}"/>
</file>

<file path=customXml/itemProps2.xml><?xml version="1.0" encoding="utf-8"?>
<ds:datastoreItem xmlns:ds="http://schemas.openxmlformats.org/officeDocument/2006/customXml" ds:itemID="{07CFB1D7-A469-4EAE-A935-E4E9FCFF6E81}"/>
</file>

<file path=customXml/itemProps3.xml><?xml version="1.0" encoding="utf-8"?>
<ds:datastoreItem xmlns:ds="http://schemas.openxmlformats.org/officeDocument/2006/customXml" ds:itemID="{3B607545-DF0D-4F1A-8DAB-6AB1819C1553}"/>
</file>

<file path=docProps/app.xml><?xml version="1.0" encoding="utf-8"?>
<Properties xmlns="http://schemas.openxmlformats.org/officeDocument/2006/extended-properties" xmlns:vt="http://schemas.openxmlformats.org/officeDocument/2006/docPropsVTypes">
  <TotalTime>13230</TotalTime>
  <Words>1225</Words>
  <Application>Microsoft Office PowerPoint</Application>
  <PresentationFormat>On-screen Show (4:3)</PresentationFormat>
  <Paragraphs>92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Тема Office</vt:lpstr>
      <vt:lpstr>Normalizarea BD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JS = interactivitate dinamică</vt:lpstr>
      <vt:lpstr>                                    Sarcină 1: </vt:lpstr>
      <vt:lpstr>                                    Sarcină 2: </vt:lpstr>
      <vt:lpstr>                                    Sarcină 3: </vt:lpstr>
      <vt:lpstr>                                    Sarcină 4: </vt:lpstr>
      <vt:lpstr>                                    Sarcină 5: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 este JavaScript</dc:title>
  <dc:creator>Pavilion</dc:creator>
  <cp:lastModifiedBy>Pavilion</cp:lastModifiedBy>
  <cp:revision>714</cp:revision>
  <dcterms:created xsi:type="dcterms:W3CDTF">2024-06-30T15:28:55Z</dcterms:created>
  <dcterms:modified xsi:type="dcterms:W3CDTF">2025-02-02T17:37:10Z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0x01010096FC40F6EE3DFE45B2AE23292736D481</vt:lpwstr>
  </property>
</Properties>
</file>